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379" r:id="rId3"/>
    <p:sldId id="381" r:id="rId4"/>
    <p:sldId id="260" r:id="rId5"/>
    <p:sldId id="257" r:id="rId6"/>
    <p:sldId id="261" r:id="rId7"/>
    <p:sldId id="380" r:id="rId8"/>
    <p:sldId id="263" r:id="rId9"/>
    <p:sldId id="265" r:id="rId10"/>
    <p:sldId id="258" r:id="rId11"/>
    <p:sldId id="339" r:id="rId12"/>
    <p:sldId id="311" r:id="rId13"/>
    <p:sldId id="267" r:id="rId14"/>
    <p:sldId id="271" r:id="rId15"/>
    <p:sldId id="275" r:id="rId16"/>
    <p:sldId id="353" r:id="rId17"/>
    <p:sldId id="354" r:id="rId18"/>
    <p:sldId id="348" r:id="rId19"/>
    <p:sldId id="349" r:id="rId20"/>
    <p:sldId id="347" r:id="rId21"/>
    <p:sldId id="344" r:id="rId22"/>
    <p:sldId id="345" r:id="rId23"/>
    <p:sldId id="346" r:id="rId24"/>
    <p:sldId id="279" r:id="rId25"/>
    <p:sldId id="280" r:id="rId26"/>
    <p:sldId id="340" r:id="rId27"/>
    <p:sldId id="341" r:id="rId28"/>
    <p:sldId id="342" r:id="rId29"/>
    <p:sldId id="276" r:id="rId30"/>
    <p:sldId id="350" r:id="rId31"/>
    <p:sldId id="351" r:id="rId32"/>
    <p:sldId id="352" r:id="rId33"/>
    <p:sldId id="281" r:id="rId34"/>
    <p:sldId id="282" r:id="rId35"/>
    <p:sldId id="283" r:id="rId36"/>
    <p:sldId id="284" r:id="rId37"/>
    <p:sldId id="343" r:id="rId38"/>
    <p:sldId id="288" r:id="rId39"/>
    <p:sldId id="289" r:id="rId40"/>
    <p:sldId id="383" r:id="rId41"/>
    <p:sldId id="385" r:id="rId42"/>
    <p:sldId id="384" r:id="rId43"/>
    <p:sldId id="295" r:id="rId44"/>
    <p:sldId id="324" r:id="rId45"/>
    <p:sldId id="323" r:id="rId46"/>
    <p:sldId id="325" r:id="rId47"/>
    <p:sldId id="355" r:id="rId48"/>
    <p:sldId id="356" r:id="rId49"/>
    <p:sldId id="357" r:id="rId50"/>
    <p:sldId id="358" r:id="rId51"/>
    <p:sldId id="296" r:id="rId52"/>
    <p:sldId id="322" r:id="rId53"/>
    <p:sldId id="297" r:id="rId54"/>
    <p:sldId id="298" r:id="rId55"/>
    <p:sldId id="299" r:id="rId56"/>
    <p:sldId id="300" r:id="rId57"/>
    <p:sldId id="301" r:id="rId58"/>
    <p:sldId id="302" r:id="rId59"/>
    <p:sldId id="378" r:id="rId60"/>
    <p:sldId id="386" r:id="rId61"/>
    <p:sldId id="377" r:id="rId62"/>
    <p:sldId id="304" r:id="rId63"/>
    <p:sldId id="305" r:id="rId64"/>
    <p:sldId id="306" r:id="rId65"/>
    <p:sldId id="307" r:id="rId66"/>
    <p:sldId id="308" r:id="rId67"/>
    <p:sldId id="309" r:id="rId68"/>
    <p:sldId id="310" r:id="rId69"/>
    <p:sldId id="312" r:id="rId70"/>
    <p:sldId id="314" r:id="rId71"/>
    <p:sldId id="313" r:id="rId72"/>
    <p:sldId id="316" r:id="rId73"/>
    <p:sldId id="317" r:id="rId74"/>
    <p:sldId id="326" r:id="rId75"/>
    <p:sldId id="327" r:id="rId76"/>
    <p:sldId id="319" r:id="rId77"/>
    <p:sldId id="328" r:id="rId78"/>
    <p:sldId id="329" r:id="rId79"/>
    <p:sldId id="330" r:id="rId80"/>
    <p:sldId id="331" r:id="rId81"/>
    <p:sldId id="332" r:id="rId82"/>
    <p:sldId id="333" r:id="rId83"/>
    <p:sldId id="334" r:id="rId84"/>
    <p:sldId id="335" r:id="rId85"/>
    <p:sldId id="336" r:id="rId86"/>
    <p:sldId id="337" r:id="rId87"/>
    <p:sldId id="338" r:id="rId88"/>
    <p:sldId id="359" r:id="rId89"/>
    <p:sldId id="360" r:id="rId90"/>
    <p:sldId id="361" r:id="rId91"/>
    <p:sldId id="362" r:id="rId92"/>
    <p:sldId id="363" r:id="rId93"/>
    <p:sldId id="366" r:id="rId94"/>
    <p:sldId id="367" r:id="rId95"/>
    <p:sldId id="365" r:id="rId96"/>
    <p:sldId id="368" r:id="rId97"/>
    <p:sldId id="369" r:id="rId98"/>
    <p:sldId id="370" r:id="rId99"/>
    <p:sldId id="371" r:id="rId100"/>
    <p:sldId id="372" r:id="rId101"/>
    <p:sldId id="373" r:id="rId102"/>
    <p:sldId id="374" r:id="rId103"/>
    <p:sldId id="364" r:id="rId104"/>
    <p:sldId id="32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autoAdjust="0"/>
    <p:restoredTop sz="94660"/>
  </p:normalViewPr>
  <p:slideViewPr>
    <p:cSldViewPr snapToGrid="0">
      <p:cViewPr>
        <p:scale>
          <a:sx n="70" d="100"/>
          <a:sy n="70" d="100"/>
        </p:scale>
        <p:origin x="-1314" y="-5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7F7082-F923-487E-903E-AB8D646300E6}" type="datetimeFigureOut">
              <a:rPr lang="en-US" smtClean="0"/>
              <a:t>2/22/2016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27E0DA-A5AA-4748-87A9-2640E96F0AD8}" type="slidenum">
              <a:rPr lang="en-US" smtClean="0"/>
              <a:t>‹#›</a:t>
            </a:fld>
            <a:endParaRPr lang="en-US"/>
          </a:p>
        </p:txBody>
      </p:sp>
    </p:spTree>
    <p:extLst>
      <p:ext uri="{BB962C8B-B14F-4D97-AF65-F5344CB8AC3E}">
        <p14:creationId xmlns:p14="http://schemas.microsoft.com/office/powerpoint/2010/main" val="34798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Start with review: What is a model? What is an abstraction? They are used synonomously and mean they provide a simplified view of a complex system that we cannot understand by looking at all of its components simultaneously. Models by their definition abstract away important characteristics of a system by emphasizing other aspects.</a:t>
            </a:r>
          </a:p>
          <a:p>
            <a:r>
              <a:rPr lang="en-US" altLang="en-US" smtClean="0">
                <a:latin typeface="Palatino" charset="0"/>
              </a:rPr>
              <a:t>Example: Clay model concentrates on the form of the car, nobody can sit in it.</a:t>
            </a:r>
          </a:p>
          <a:p>
            <a:r>
              <a:rPr lang="en-US" altLang="en-US" smtClean="0">
                <a:latin typeface="Palatino" charset="0"/>
              </a:rPr>
              <a:t>Prototypes are models.</a:t>
            </a:r>
          </a:p>
          <a:p>
            <a:r>
              <a:rPr lang="en-US" altLang="en-US" smtClean="0">
                <a:latin typeface="Palatino" charset="0"/>
              </a:rPr>
              <a:t>Iterate and correct the model:  A scientific model is always like a hypothesis. The important part of a scientific model is that it is falsifiable. This is an important aspect of prototyping. They are immediately understandable and can be falsified (that is our theory of how the application should work!). This is one of the main strengths of prototyping: End user falsifiability.</a:t>
            </a:r>
          </a:p>
          <a:p>
            <a:r>
              <a:rPr lang="en-US" altLang="en-US" smtClean="0">
                <a:latin typeface="Palatino" charset="0"/>
              </a:rPr>
              <a:t>Redesign (Falsification principle in science: Work with model until it is proven to be false)</a:t>
            </a:r>
          </a:p>
        </p:txBody>
      </p:sp>
      <p:sp>
        <p:nvSpPr>
          <p:cNvPr id="24579"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Take the flow of events and find participating objects in use cases and scenarios (flow of events) </a:t>
            </a:r>
          </a:p>
          <a:p>
            <a:endParaRPr lang="en-US" altLang="en-US" smtClean="0">
              <a:latin typeface="Palatino" charset="0"/>
            </a:endParaRPr>
          </a:p>
          <a:p>
            <a:r>
              <a:rPr lang="en-US" altLang="en-US" smtClean="0">
                <a:latin typeface="Palatino" charset="0"/>
              </a:rPr>
              <a:t>This technique can also be used to do a textual analysis of the whole problem statement, but that is quite an undertaking. When analysing only  event flows, we  have a better focus and the  technique is more useful</a:t>
            </a:r>
          </a:p>
          <a:p>
            <a:endParaRPr lang="en-US" altLang="en-US" smtClean="0">
              <a:latin typeface="Palatino" charset="0"/>
            </a:endParaRPr>
          </a:p>
          <a:p>
            <a:r>
              <a:rPr lang="en-US" altLang="en-US" smtClean="0">
                <a:latin typeface="Palatino" charset="0"/>
              </a:rPr>
              <a:t>Pick a use case and look at flow of events  </a:t>
            </a:r>
          </a:p>
          <a:p>
            <a:r>
              <a:rPr lang="en-US" altLang="en-US" smtClean="0">
                <a:latin typeface="Palatino" charset="0"/>
              </a:rPr>
              <a:t>Find terms that need to be clarified in order to understand the flow of events</a:t>
            </a:r>
          </a:p>
          <a:p>
            <a:r>
              <a:rPr lang="en-US" altLang="en-US" smtClean="0">
                <a:latin typeface="Palatino" charset="0"/>
              </a:rPr>
              <a:t>Look for recurring nouns (e.g., Incident)</a:t>
            </a:r>
          </a:p>
          <a:p>
            <a:r>
              <a:rPr lang="en-US" altLang="en-US" smtClean="0">
                <a:latin typeface="Palatino" charset="0"/>
              </a:rPr>
              <a:t>Identify real world entities that the system needs to keep track of (e.g., FieldOfficer)</a:t>
            </a:r>
          </a:p>
          <a:p>
            <a:r>
              <a:rPr lang="en-US" altLang="en-US" smtClean="0">
                <a:latin typeface="Palatino" charset="0"/>
              </a:rPr>
              <a:t>Identify real world procedures that the system needs to keep track of (e.g., EmergencyOperationsPlan)</a:t>
            </a:r>
          </a:p>
          <a:p>
            <a:r>
              <a:rPr lang="en-US" altLang="en-US" smtClean="0">
                <a:latin typeface="Palatino" charset="0"/>
              </a:rPr>
              <a:t>Identify interface artifacts (e.g., PoliceStation)</a:t>
            </a:r>
          </a:p>
          <a:p>
            <a:endParaRPr lang="en-US" altLang="en-US" smtClean="0">
              <a:latin typeface="Palatino" charset="0"/>
            </a:endParaRPr>
          </a:p>
          <a:p>
            <a:r>
              <a:rPr lang="en-US" altLang="en-US" smtClean="0">
                <a:latin typeface="Palatino" charset="0"/>
              </a:rPr>
              <a:t>Be prepared that some objects are still missing and need to be found: </a:t>
            </a:r>
          </a:p>
          <a:p>
            <a:pPr lvl="2"/>
            <a:r>
              <a:rPr lang="en-US" altLang="en-US" smtClean="0">
                <a:latin typeface="Palatino" charset="0"/>
                <a:ea typeface="ＭＳ Ｐゴシック" charset="-128"/>
              </a:rPr>
              <a:t>Model the flow of events with a sequence diagram</a:t>
            </a:r>
          </a:p>
          <a:p>
            <a:r>
              <a:rPr lang="en-US" altLang="en-US" smtClean="0">
                <a:latin typeface="Palatino" charset="0"/>
              </a:rPr>
              <a:t>Always try to  use the clients or end users terminology</a:t>
            </a:r>
          </a:p>
          <a:p>
            <a:endParaRPr lang="en-US" altLang="en-US" smtClean="0">
              <a:latin typeface="Palatino" charset="0"/>
            </a:endParaRPr>
          </a:p>
          <a:p>
            <a:pPr lvl="1"/>
            <a:endParaRPr lang="de-DE" altLang="en-US" smtClean="0">
              <a:latin typeface="Palatino"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0000"/>
              </a:lnSpc>
              <a:spcBef>
                <a:spcPct val="0"/>
              </a:spcBef>
            </a:pPr>
            <a:r>
              <a:rPr lang="en-US" altLang="en-US" sz="1800" b="1" smtClean="0">
                <a:latin typeface="Palatino" charset="0"/>
              </a:rPr>
              <a:t>Question: Is this a good use case flow of events description? Answer: Not quite., the whole event flow actually reads more as if it is still a scenario “Monopoly” is probably a  left over from the scenario</a:t>
            </a:r>
          </a:p>
          <a:p>
            <a:pPr>
              <a:lnSpc>
                <a:spcPct val="100000"/>
              </a:lnSpc>
              <a:spcBef>
                <a:spcPct val="0"/>
              </a:spcBef>
            </a:pPr>
            <a:r>
              <a:rPr lang="en-US" altLang="en-US" sz="1800" b="1" smtClean="0">
                <a:latin typeface="Palatino" charset="0"/>
              </a:rPr>
              <a:t>Question: Does the event flow finish correctly? Answer: The description should  terminate with the  customer leaving the store</a:t>
            </a:r>
          </a:p>
          <a:p>
            <a:pPr>
              <a:lnSpc>
                <a:spcPct val="100000"/>
              </a:lnSpc>
              <a:spcBef>
                <a:spcPct val="0"/>
              </a:spcBef>
            </a:pPr>
            <a:endParaRPr lang="en-US" altLang="en-US" sz="1800" b="1" smtClean="0">
              <a:latin typeface="Palatino" charset="0"/>
            </a:endParaRPr>
          </a:p>
          <a:p>
            <a:pPr>
              <a:lnSpc>
                <a:spcPct val="100000"/>
              </a:lnSpc>
              <a:spcBef>
                <a:spcPct val="0"/>
              </a:spcBef>
            </a:pPr>
            <a:endParaRPr lang="de-DE" altLang="en-US" sz="1800" b="1" smtClean="0">
              <a:latin typeface="Palatino"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First proposed by Abbot in an article for the Communication of the ACM in 1983</a:t>
            </a:r>
            <a:endParaRPr lang="de-DE" altLang="en-US" smtClean="0">
              <a:latin typeface="Palatino" charset="0"/>
            </a:endParaRPr>
          </a:p>
        </p:txBody>
      </p:sp>
      <p:sp>
        <p:nvSpPr>
          <p:cNvPr id="53251" name="Rectangle 3"/>
          <p:cNvSpPr>
            <a:spLocks noGrp="1" noRot="1" noChangeAspect="1" noChangeArrowheads="1" noTextEdit="1"/>
          </p:cNvSpPr>
          <p:nvPr>
            <p:ph type="sldImg"/>
          </p:nvPr>
        </p:nvSpPr>
        <p:spPr>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fld id="{E2224CF2-67FA-4018-9175-61E69476E905}" type="slidenum">
              <a:rPr lang="en-US" altLang="en-US" sz="1200" b="0" smtClean="0"/>
              <a:pPr/>
              <a:t>47</a:t>
            </a:fld>
            <a:endParaRPr lang="en-US" altLang="en-US" sz="1200" b="0"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smtClean="0">
              <a:latin typeface="Times"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fld id="{FBD11829-DC2F-4296-92E5-6EC9093CEFF9}" type="slidenum">
              <a:rPr lang="en-US" altLang="en-US" sz="1200" b="0" smtClean="0"/>
              <a:pPr/>
              <a:t>48</a:t>
            </a:fld>
            <a:endParaRPr lang="en-US" altLang="en-US" sz="1200" b="0"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smtClean="0">
              <a:latin typeface="Times"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fld id="{2A08FD4B-3B2C-4CB4-9B2A-5EC6D2F378D5}" type="slidenum">
              <a:rPr lang="en-US" altLang="en-US" sz="1200" b="0" smtClean="0"/>
              <a:pPr/>
              <a:t>49</a:t>
            </a:fld>
            <a:endParaRPr lang="en-US" altLang="en-US" sz="1200" b="0"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smtClean="0">
              <a:latin typeface="Times"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Be prepared that some objects are still missing and need to be found: </a:t>
            </a:r>
          </a:p>
          <a:p>
            <a:pPr lvl="2"/>
            <a:r>
              <a:rPr lang="en-US" altLang="en-US" smtClean="0">
                <a:latin typeface="Palatino" charset="0"/>
                <a:ea typeface="ＭＳ Ｐゴシック" charset="-128"/>
              </a:rPr>
              <a:t>Model the flow of events with a sequence diagram</a:t>
            </a:r>
          </a:p>
          <a:p>
            <a:r>
              <a:rPr lang="en-US" altLang="en-US" smtClean="0">
                <a:latin typeface="Palatino" charset="0"/>
              </a:rPr>
              <a:t>Always use the clients or end users terminology</a:t>
            </a:r>
          </a:p>
          <a:p>
            <a:endParaRPr lang="de-DE" altLang="en-US" smtClean="0">
              <a:latin typeface="Palatino"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fld id="{F97C55BA-FF8B-4422-8944-6BB5164E9294}" type="slidenum">
              <a:rPr lang="en-US" altLang="en-US" sz="1200" b="0" smtClean="0"/>
              <a:pPr/>
              <a:t>50</a:t>
            </a:fld>
            <a:endParaRPr lang="en-US" altLang="en-US" sz="1200" b="0"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ltLang="en-US" smtClean="0">
              <a:latin typeface="Times"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Tool for building object diagrams, in particular class diagrams</a:t>
            </a:r>
          </a:p>
          <a:p>
            <a:pPr lvl="1"/>
            <a:r>
              <a:rPr lang="en-US" altLang="en-US" smtClean="0">
                <a:latin typeface="Palatino" charset="0"/>
                <a:ea typeface="ＭＳ Ｐゴシック" charset="-128"/>
              </a:rPr>
              <a:t>CASE (Computer-Aided Software Engineering) Tools</a:t>
            </a:r>
          </a:p>
          <a:p>
            <a:pPr lvl="1"/>
            <a:r>
              <a:rPr lang="en-US" altLang="en-US" smtClean="0">
                <a:latin typeface="Palatino" charset="0"/>
                <a:ea typeface="ＭＳ Ｐゴシック" charset="-128"/>
              </a:rPr>
              <a:t>Together, Rationale Rose</a:t>
            </a:r>
            <a:endParaRPr lang="de-DE" altLang="en-US" smtClean="0">
              <a:latin typeface="Palatino"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latin typeface="Palatino" charset="0"/>
              </a:rPr>
              <a:t>In small system developments some of the roles do not exist or are played by the same person. </a:t>
            </a:r>
          </a:p>
          <a:p>
            <a:endParaRPr lang="de-DE" altLang="en-US" smtClean="0">
              <a:latin typeface="Palatino" charset="0"/>
            </a:endParaRPr>
          </a:p>
          <a:p>
            <a:r>
              <a:rPr lang="de-DE" altLang="en-US" smtClean="0">
                <a:latin typeface="Palatino" charset="0"/>
              </a:rPr>
              <a:t>Before I describe these different views, let us review the types of classes that appear in class diagrams</a:t>
            </a:r>
          </a:p>
          <a:p>
            <a:pPr lvl="1"/>
            <a:r>
              <a:rPr lang="de-DE" altLang="en-US" smtClean="0">
                <a:latin typeface="Palatino" charset="0"/>
                <a:ea typeface="ＭＳ Ｐゴシック" charset="-128"/>
              </a:rPr>
              <a:t>Application domain classes</a:t>
            </a:r>
          </a:p>
          <a:p>
            <a:pPr lvl="1"/>
            <a:r>
              <a:rPr lang="de-DE" altLang="en-US" smtClean="0">
                <a:latin typeface="Palatino" charset="0"/>
                <a:ea typeface="ＭＳ Ｐゴシック" charset="-128"/>
              </a:rPr>
              <a:t>Solution domain classes</a:t>
            </a:r>
          </a:p>
          <a:p>
            <a:endParaRPr lang="de-DE" altLang="en-US" smtClean="0">
              <a:latin typeface="Palatino"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latin typeface="Palatino" charset="0"/>
              </a:rPr>
              <a:t>The designer describes the interface of classes (object designer) and the interface of subsystems (system designer)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solidFill>
                  <a:srgbClr val="000088"/>
                </a:solidFill>
                <a:latin typeface="Palatino" charset="0"/>
              </a:rPr>
              <a:t>The Class implementor i</a:t>
            </a:r>
            <a:r>
              <a:rPr lang="de-DE" altLang="en-US" smtClean="0">
                <a:latin typeface="Palatino" charset="0"/>
              </a:rPr>
              <a:t>mplements the class</a:t>
            </a:r>
          </a:p>
          <a:p>
            <a:r>
              <a:rPr lang="de-DE" altLang="en-US" smtClean="0">
                <a:solidFill>
                  <a:srgbClr val="000088"/>
                </a:solidFill>
                <a:latin typeface="Palatino" charset="0"/>
              </a:rPr>
              <a:t>Class-user (often calso called client):</a:t>
            </a:r>
            <a:r>
              <a:rPr lang="de-DE" altLang="en-US" smtClean="0">
                <a:latin typeface="Palatino" charset="0"/>
              </a:rPr>
              <a:t>  The programmer, who wants to use an existing class (e.g. a clas from a class library or a class from another subsystem)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762000" y="2908300"/>
            <a:ext cx="5194300" cy="5664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Parts of the  DAIMLER system has a rich dynamic behavior, so the dynamic model is important.</a:t>
            </a:r>
          </a:p>
          <a:p>
            <a:r>
              <a:rPr lang="en-US" altLang="en-US" smtClean="0">
                <a:latin typeface="Times" charset="0"/>
              </a:rPr>
              <a:t>Note that the dynamic model is an abstraction like the other models as well. Depending on what properties are most characteristic in a system, one of the models will be richer or more significant than others. If you have a choice to decide on a single model, which one would you use?</a:t>
            </a:r>
          </a:p>
          <a:p>
            <a:r>
              <a:rPr lang="en-US" altLang="en-US" smtClean="0">
                <a:latin typeface="Times" charset="0"/>
              </a:rPr>
              <a:t>Object Model: Database, Preventive maintenance, </a:t>
            </a:r>
          </a:p>
          <a:p>
            <a:r>
              <a:rPr lang="en-US" altLang="en-US" smtClean="0">
                <a:latin typeface="Times" charset="0"/>
              </a:rPr>
              <a:t>Dynamic Model: Communication, Notification Server, AGTS Server, Change management (Information flow!)</a:t>
            </a:r>
          </a:p>
          <a:p>
            <a:r>
              <a:rPr lang="en-US" altLang="en-US" smtClean="0">
                <a:latin typeface="Times" charset="0"/>
              </a:rPr>
              <a:t>Temporal relationships are difficult to understand. Rumbaugh thinks, that a  system can be best understood by first examining its static structure, that is the structure of its objects and their relationships to each other at a single moment in time. Then we examine the changes to the objects and their relationships over time. (Note that not everybody thinks that way. Heraklit: Everything flows (requires dynamic modeling first), Jacobsen: Use cases (Functional description)</a:t>
            </a:r>
          </a:p>
          <a:p>
            <a:r>
              <a:rPr lang="en-US" altLang="en-US" smtClean="0">
                <a:latin typeface="Times" charset="0"/>
              </a:rPr>
              <a:t>Control is that aspect of a system that describes the sequences of operations that occur in response to external stimuli, without consideration of what the operations do, what the operate on or how they are implemented.</a:t>
            </a:r>
          </a:p>
          <a:p>
            <a:r>
              <a:rPr lang="en-US" altLang="en-US" smtClean="0">
                <a:latin typeface="Times" charset="0"/>
              </a:rPr>
              <a:t>The major concepts of dynamic modeling are events which represent external stimuli and states, which represent the values of objects.</a:t>
            </a:r>
          </a:p>
          <a:p>
            <a:r>
              <a:rPr lang="en-US" altLang="en-US" smtClean="0">
                <a:latin typeface="Times" charset="0"/>
              </a:rPr>
              <a:t>We will use state diagrams, which are a standard computer science concept.  Question: Who does not know what a finite state automaton is?</a:t>
            </a:r>
          </a:p>
          <a:p>
            <a:r>
              <a:rPr lang="en-US" altLang="en-US" smtClean="0">
                <a:latin typeface="Times" charset="0"/>
              </a:rPr>
              <a:t>In general we assume, that FSA are covered in 15-211 (Algorithms and Datastructures)</a:t>
            </a:r>
          </a:p>
          <a:p>
            <a:r>
              <a:rPr lang="en-US" altLang="en-US" smtClean="0">
                <a:latin typeface="Times" charset="0"/>
              </a:rPr>
              <a:t> Similar to the problem in object modeling, we need to avoid to clutter our state diagrams (spaghetti diagrams). We will show that states and events can be organized into generalization hierarchies that share structure and behavior.</a:t>
            </a:r>
          </a:p>
          <a:p>
            <a:endParaRPr lang="en-US" altLang="en-US" smtClean="0">
              <a:latin typeface="Times" charset="0"/>
            </a:endParaRPr>
          </a:p>
        </p:txBody>
      </p:sp>
      <p:sp>
        <p:nvSpPr>
          <p:cNvPr id="30723" name="Rectangle 3"/>
          <p:cNvSpPr>
            <a:spLocks noGrp="1" noRot="1" noChangeAspect="1" noChangeArrowheads="1" noTextEdit="1"/>
          </p:cNvSpPr>
          <p:nvPr>
            <p:ph type="sldImg"/>
          </p:nvPr>
        </p:nvSpPr>
        <p:spPr>
          <a:xfrm>
            <a:off x="444500" y="-292100"/>
            <a:ext cx="6096000" cy="3429000"/>
          </a:xfrm>
          <a:ln cap="flat"/>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latin typeface="Times" charset="0"/>
                <a:ea typeface="ＭＳ Ｐゴシック" charset="-128"/>
              </a:rPr>
              <a:t>Sequence Diagram: </a:t>
            </a:r>
          </a:p>
          <a:p>
            <a:pPr lvl="2"/>
            <a:r>
              <a:rPr lang="en-US" altLang="en-US" smtClean="0">
                <a:latin typeface="Times" charset="0"/>
                <a:ea typeface="ＭＳ Ｐゴシック" charset="-128"/>
              </a:rPr>
              <a:t>Describes the dynamic behavior of a set of objects arranged in time sequence. </a:t>
            </a:r>
          </a:p>
          <a:p>
            <a:pPr lvl="2"/>
            <a:r>
              <a:rPr lang="en-US" altLang="en-US" smtClean="0">
                <a:latin typeface="Times" charset="0"/>
                <a:ea typeface="ＭＳ Ｐゴシック" charset="-128"/>
              </a:rPr>
              <a:t>Good for real-time specifications and complex scenarios</a:t>
            </a:r>
          </a:p>
          <a:p>
            <a:endParaRPr lang="en-US" altLang="en-US" smtClean="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latin typeface="Times" charset="0"/>
                <a:ea typeface="ＭＳ Ｐゴシック" charset="-128"/>
              </a:rPr>
              <a:t>Sequence Diagram: </a:t>
            </a:r>
          </a:p>
          <a:p>
            <a:pPr lvl="2"/>
            <a:r>
              <a:rPr lang="en-US" altLang="en-US" smtClean="0">
                <a:latin typeface="Times" charset="0"/>
                <a:ea typeface="ＭＳ Ｐゴシック" charset="-128"/>
              </a:rPr>
              <a:t>Describes the dynamic behavior of a set of objects arranged in time sequence. </a:t>
            </a:r>
          </a:p>
          <a:p>
            <a:pPr lvl="2"/>
            <a:r>
              <a:rPr lang="en-US" altLang="en-US" smtClean="0">
                <a:latin typeface="Times" charset="0"/>
                <a:ea typeface="ＭＳ Ｐゴシック" charset="-128"/>
              </a:rPr>
              <a:t>Good for real-time specifications and complex scenarios</a:t>
            </a:r>
          </a:p>
          <a:p>
            <a:endParaRPr lang="en-US" altLang="en-US" smtClean="0">
              <a:latin typeface="Time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From the flow of events in the use case or scenario we proceed to the sequence diagram</a:t>
            </a:r>
          </a:p>
          <a:p>
            <a:endParaRPr lang="en-US" altLang="en-US" smtClean="0">
              <a:latin typeface="Times" charset="0"/>
            </a:endParaRPr>
          </a:p>
          <a:p>
            <a:r>
              <a:rPr lang="en-US" altLang="en-US" smtClean="0">
                <a:latin typeface="Times" charset="0"/>
              </a:rPr>
              <a:t>A </a:t>
            </a:r>
            <a:r>
              <a:rPr lang="en-US" altLang="en-US" smtClean="0">
                <a:solidFill>
                  <a:srgbClr val="2E10FF"/>
                </a:solidFill>
                <a:latin typeface="Times" charset="0"/>
              </a:rPr>
              <a:t>sequence diagram</a:t>
            </a:r>
            <a:r>
              <a:rPr lang="en-US" altLang="en-US" smtClean="0">
                <a:latin typeface="Times" charset="0"/>
              </a:rPr>
              <a:t> is a graphical description of objects participating in a use case or scenario using a DAG (direct acyclic graph) notation</a:t>
            </a:r>
          </a:p>
          <a:p>
            <a:r>
              <a:rPr lang="en-US" altLang="en-US" smtClean="0">
                <a:latin typeface="Times" charset="0"/>
              </a:rPr>
              <a:t>Heuristic for finding participating objects:</a:t>
            </a:r>
          </a:p>
          <a:p>
            <a:pPr lvl="1"/>
            <a:r>
              <a:rPr lang="en-US" altLang="en-US" smtClean="0">
                <a:latin typeface="Times" charset="0"/>
                <a:ea typeface="ＭＳ Ｐゴシック" charset="-128"/>
              </a:rPr>
              <a:t>A event always has a sender and a receiver. </a:t>
            </a:r>
          </a:p>
          <a:p>
            <a:pPr lvl="1"/>
            <a:r>
              <a:rPr lang="en-US" altLang="en-US" smtClean="0">
                <a:latin typeface="Times" charset="0"/>
                <a:ea typeface="ＭＳ Ｐゴシック" charset="-128"/>
              </a:rPr>
              <a:t>The representation of the event is sometimes called a message</a:t>
            </a:r>
          </a:p>
          <a:p>
            <a:pPr lvl="1"/>
            <a:r>
              <a:rPr lang="en-US" altLang="en-US" smtClean="0">
                <a:latin typeface="Times" charset="0"/>
                <a:ea typeface="ＭＳ Ｐゴシック" charset="-128"/>
              </a:rPr>
              <a:t>Find them for each event =&gt; These are the objects participating in the use case</a:t>
            </a:r>
          </a:p>
          <a:p>
            <a:r>
              <a:rPr lang="en-US" altLang="en-US" smtClean="0">
                <a:latin typeface="Times" charset="0"/>
              </a:rPr>
              <a:t>Relation to object identification:</a:t>
            </a:r>
          </a:p>
          <a:p>
            <a:pPr lvl="1"/>
            <a:r>
              <a:rPr lang="en-US" altLang="en-US" smtClean="0">
                <a:latin typeface="Times" charset="0"/>
                <a:ea typeface="ＭＳ Ｐゴシック" charset="-128"/>
              </a:rPr>
              <a:t>Objects/classes have already been  identified during object modeling</a:t>
            </a:r>
          </a:p>
          <a:p>
            <a:pPr lvl="1"/>
            <a:r>
              <a:rPr lang="en-US" altLang="en-US" smtClean="0">
                <a:latin typeface="Times" charset="0"/>
                <a:ea typeface="ＭＳ Ｐゴシック" charset="-128"/>
              </a:rPr>
              <a:t>Objects are  identified as a result of dynamic modeling</a:t>
            </a:r>
          </a:p>
          <a:p>
            <a:endParaRPr lang="de-DE" altLang="en-US" smtClean="0">
              <a:latin typeface="Times"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Char char="•"/>
            </a:pPr>
            <a:r>
              <a:rPr lang="en-US" altLang="en-US" sz="2000" smtClean="0">
                <a:latin typeface="Verdana" charset="0"/>
              </a:rPr>
              <a:t> Access of objects</a:t>
            </a:r>
          </a:p>
          <a:p>
            <a:pPr lvl="1">
              <a:spcBef>
                <a:spcPct val="0"/>
              </a:spcBef>
              <a:buFontTx/>
              <a:buChar char="•"/>
            </a:pPr>
            <a:r>
              <a:rPr lang="en-US" altLang="en-US" sz="1800" smtClean="0">
                <a:latin typeface="Verdana" charset="0"/>
                <a:ea typeface="ＭＳ Ｐゴシック" charset="-128"/>
              </a:rPr>
              <a:t> Entity objects are accessed by control and boundary objects</a:t>
            </a:r>
          </a:p>
          <a:p>
            <a:pPr lvl="1">
              <a:spcBef>
                <a:spcPct val="0"/>
              </a:spcBef>
              <a:buFontTx/>
              <a:buChar char="•"/>
            </a:pPr>
            <a:r>
              <a:rPr lang="en-US" altLang="en-US" sz="1800" smtClean="0">
                <a:latin typeface="Verdana" charset="0"/>
                <a:ea typeface="ＭＳ Ｐゴシック" charset="-128"/>
              </a:rPr>
              <a:t> Entity objects should never access boundary or control objects: </a:t>
            </a:r>
          </a:p>
          <a:p>
            <a:pPr lvl="2">
              <a:spcBef>
                <a:spcPct val="0"/>
              </a:spcBef>
            </a:pPr>
            <a:r>
              <a:rPr lang="en-US" altLang="en-US" sz="1800" smtClean="0">
                <a:latin typeface="Verdana" charset="0"/>
                <a:ea typeface="ＭＳ Ｐゴシック" charset="-128"/>
              </a:rPr>
              <a:t>This makes it easier to share entity objects across use cases and makes entity objects resilient against technology-induced changes in boundary objects.</a:t>
            </a:r>
          </a:p>
          <a:p>
            <a:endParaRPr lang="de-DE" altLang="en-US" smtClean="0">
              <a:latin typeface="Time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A state diagram relates events and states for one object.  It is a Graph whose nodes are states </a:t>
            </a:r>
          </a:p>
          <a:p>
            <a:r>
              <a:rPr lang="en-US" altLang="en-US" smtClean="0">
                <a:latin typeface="Times" charset="0"/>
              </a:rPr>
              <a:t>and whose directed arcs are transitions labeled by event names</a:t>
            </a:r>
          </a:p>
          <a:p>
            <a:r>
              <a:rPr lang="en-US" altLang="en-US" smtClean="0">
                <a:latin typeface="Times" charset="0"/>
              </a:rPr>
              <a:t>A transition is drawn from </a:t>
            </a:r>
          </a:p>
          <a:p>
            <a:r>
              <a:rPr lang="en-US" altLang="en-US" smtClean="0">
                <a:latin typeface="Times" charset="0"/>
              </a:rPr>
              <a:t>State diagrams would be quite useless if they only describe event patterns.  A behavioral description of an object must specify what the object does in response to events. This is specified in operations attached to states and transition .</a:t>
            </a:r>
          </a:p>
          <a:p>
            <a:r>
              <a:rPr lang="en-US" altLang="en-US" smtClean="0">
                <a:latin typeface="Times" charset="0"/>
              </a:rPr>
              <a:t>An activity is an operation that takes time to complete. Activities are always associated with a state. The notation do Activity1 within a state box indicates that activity A start on entry to the state and stops when complete.</a:t>
            </a:r>
          </a:p>
          <a:p>
            <a:r>
              <a:rPr lang="en-US" altLang="en-US" smtClean="0">
                <a:latin typeface="Times" charset="0"/>
              </a:rPr>
              <a:t>Sometimes it is more advantageous to associate an action with a state. When? When all the state transitions cause the same action, it is a better notational convenience to list the action only once. This reduces clutter in the state diagrams.</a:t>
            </a:r>
          </a:p>
          <a:p>
            <a:r>
              <a:rPr lang="en-US" altLang="en-US" smtClean="0">
                <a:latin typeface="Times" charset="0"/>
              </a:rPr>
              <a:t>An action is an instantaneous operation. This is of course a relative notion. What we mean by instantaneous is that the duration of the operation  is insignificant when compared to the time resolution of the state diagram. It also means we do not care about the internal structure of this operation. An action is therefore associated with an event.  </a:t>
            </a:r>
          </a:p>
        </p:txBody>
      </p:sp>
      <p:sp>
        <p:nvSpPr>
          <p:cNvPr id="75779" name="Rectangle 3"/>
          <p:cNvSpPr>
            <a:spLocks noGrp="1" noRot="1" noChangeAspect="1" noChangeArrowheads="1" noTextEdit="1"/>
          </p:cNvSpPr>
          <p:nvPr>
            <p:ph type="sldImg"/>
          </p:nvPr>
        </p:nvSpPr>
        <p:spPr>
          <a:ln cap="flat"/>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A few practical tips.</a:t>
            </a:r>
          </a:p>
          <a:p>
            <a:r>
              <a:rPr lang="en-US" altLang="en-US" smtClean="0">
                <a:latin typeface="Times" charset="0"/>
              </a:rPr>
              <a:t>The most important one: If you have a couple of hundred objects, that does not necessarily mean that you have a couple of hundred dynamic models. </a:t>
            </a:r>
          </a:p>
          <a:p>
            <a:r>
              <a:rPr lang="en-US" altLang="en-US" smtClean="0">
                <a:latin typeface="Times" charset="0"/>
              </a:rPr>
              <a:t>Only those objects </a:t>
            </a:r>
            <a:r>
              <a:rPr lang="en-US" altLang="en-US" b="1" u="sng" smtClean="0">
                <a:latin typeface="Times" charset="0"/>
              </a:rPr>
              <a:t>with significant dynamic behavior</a:t>
            </a:r>
            <a:r>
              <a:rPr lang="en-US" altLang="en-US" smtClean="0">
                <a:latin typeface="Times" charset="0"/>
              </a:rPr>
              <a:t>  need to be modeled dynamically.</a:t>
            </a:r>
          </a:p>
          <a:p>
            <a:r>
              <a:rPr lang="en-US" altLang="en-US" smtClean="0">
                <a:latin typeface="Times" charset="0"/>
              </a:rPr>
              <a:t>Also, if two objects have the same dynamic behavior, it is often only necessary to model one of these objects with a dynamic model and then describe with a single sentence that the same dynamic model applies to both objects. </a:t>
            </a:r>
          </a:p>
          <a:p>
            <a:r>
              <a:rPr lang="en-US" altLang="en-US" smtClean="0">
                <a:latin typeface="Times" charset="0"/>
              </a:rPr>
              <a:t>The Power  and Headlight  classes from our Mini People Mover are a good example. Only one of them needs to be modeled dynamically, because they both have the same identical dynamic behavior.</a:t>
            </a:r>
          </a:p>
          <a:p>
            <a:r>
              <a:rPr lang="en-US" altLang="en-US" smtClean="0">
                <a:latin typeface="Times" charset="0"/>
              </a:rPr>
              <a:t>Because the states are permutations over different values of attribute settings, it is important to use abstraction if necessary to filter out irrelevant attributes. That is, if an attribute is not contributing to the dynamic behavior of an object, it does not have be modeled in the dynamic model. This often helps in reducing the number of states of the state diagram for the object.</a:t>
            </a:r>
          </a:p>
          <a:p>
            <a:r>
              <a:rPr lang="en-US" altLang="en-US" smtClean="0">
                <a:latin typeface="Times" charset="0"/>
              </a:rPr>
              <a:t>What makes up an action and what makes up an activity is relative, as we have already discussed earlier. If in doubt, it is always better to model something first as an action, unless somebody points out that it has internal structure which is relevant for the application, or it has a duration which is significant with respect to the overall lifetime of the object. Example: An alarm “Propulsion System Failure” should be modeled as an activity, because the propulsion system will most probably be down for a while after such a failure.</a:t>
            </a:r>
          </a:p>
        </p:txBody>
      </p:sp>
      <p:sp>
        <p:nvSpPr>
          <p:cNvPr id="90115" name="Rectangle 3"/>
          <p:cNvSpPr>
            <a:spLocks noGrp="1" noRot="1" noChangeAspect="1" noChangeArrowheads="1" noTextEdit="1"/>
          </p:cNvSpPr>
          <p:nvPr>
            <p:ph type="sldImg"/>
          </p:nvPr>
        </p:nvSpPr>
        <p:spPr>
          <a:xfrm>
            <a:off x="163513" y="-146050"/>
            <a:ext cx="6096000" cy="3429000"/>
          </a:xfrm>
          <a:ln cap="flat"/>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
        <p:nvSpPr>
          <p:cNvPr id="94211" name="Rectangle 3"/>
          <p:cNvSpPr>
            <a:spLocks noGrp="1" noRot="1" noChangeAspect="1" noChangeArrowheads="1" noTextEdit="1"/>
          </p:cNvSpPr>
          <p:nvPr>
            <p:ph type="sldImg"/>
          </p:nvPr>
        </p:nvSpPr>
        <p:spPr>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
        <p:nvSpPr>
          <p:cNvPr id="96259" name="Rectangle 3"/>
          <p:cNvSpPr>
            <a:spLocks noGrp="1" noRot="1" noChangeAspect="1" noChangeArrowheads="1" noTextEdit="1"/>
          </p:cNvSpPr>
          <p:nvPr>
            <p:ph type="sldImg"/>
          </p:nvPr>
        </p:nvSpPr>
        <p:spPr>
          <a:ln cap="flat"/>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
        <p:nvSpPr>
          <p:cNvPr id="104451" name="Rectangle 3"/>
          <p:cNvSpPr>
            <a:spLocks noGrp="1" noRot="1" noChangeAspect="1" noChangeArrowheads="1" noTextEdit="1"/>
          </p:cNvSpPr>
          <p:nvPr>
            <p:ph type="sldImg"/>
          </p:nvPr>
        </p:nvSpPr>
        <p:spPr>
          <a:ln cap="flat"/>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
        <p:nvSpPr>
          <p:cNvPr id="106499" name="Rectangle 3"/>
          <p:cNvSpPr>
            <a:spLocks noGrp="1" noRot="1" noChangeAspect="1" noChangeArrowheads="1" noTextEdit="1"/>
          </p:cNvSpPr>
          <p:nvPr>
            <p:ph type="sldImg"/>
          </p:nvPr>
        </p:nvSpPr>
        <p:spPr>
          <a:ln cap="flat"/>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Change arrows for Headlight states in opposite directions.</a:t>
            </a:r>
          </a:p>
          <a:p>
            <a:r>
              <a:rPr lang="en-US" altLang="en-US" smtClean="0">
                <a:latin typeface="Times" charset="0"/>
              </a:rPr>
              <a:t>Then ask question: Anybody sees what is wrong with the slide? In many cases the students will identify the arrows pointing in the wrong direction.</a:t>
            </a:r>
          </a:p>
        </p:txBody>
      </p:sp>
      <p:sp>
        <p:nvSpPr>
          <p:cNvPr id="108547" name="Rectangle 3"/>
          <p:cNvSpPr>
            <a:spLocks noGrp="1" noRot="1" noChangeAspect="1" noChangeArrowheads="1" noTextEdit="1"/>
          </p:cNvSpPr>
          <p:nvPr>
            <p:ph type="sldImg"/>
          </p:nvPr>
        </p:nvSpPr>
        <p:spPr>
          <a:ln cap="flat"/>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cap="flat"/>
        </p:spPr>
      </p:sp>
      <p:grpSp>
        <p:nvGrpSpPr>
          <p:cNvPr id="110595" name="Group 24"/>
          <p:cNvGrpSpPr>
            <a:grpSpLocks/>
          </p:cNvGrpSpPr>
          <p:nvPr/>
        </p:nvGrpSpPr>
        <p:grpSpPr bwMode="auto">
          <a:xfrm>
            <a:off x="4273550" y="5453063"/>
            <a:ext cx="1446213" cy="2432050"/>
            <a:chOff x="2692" y="3435"/>
            <a:chExt cx="911" cy="1532"/>
          </a:xfrm>
        </p:grpSpPr>
        <p:sp>
          <p:nvSpPr>
            <p:cNvPr id="110632" name="Freeform 3"/>
            <p:cNvSpPr>
              <a:spLocks/>
            </p:cNvSpPr>
            <p:nvPr/>
          </p:nvSpPr>
          <p:spPr bwMode="auto">
            <a:xfrm>
              <a:off x="3103" y="3444"/>
              <a:ext cx="64" cy="96"/>
            </a:xfrm>
            <a:custGeom>
              <a:avLst/>
              <a:gdLst>
                <a:gd name="T0" fmla="*/ 63 w 64"/>
                <a:gd name="T1" fmla="*/ 5 h 96"/>
                <a:gd name="T2" fmla="*/ 50 w 64"/>
                <a:gd name="T3" fmla="*/ 0 h 96"/>
                <a:gd name="T4" fmla="*/ 0 w 64"/>
                <a:gd name="T5" fmla="*/ 85 h 96"/>
                <a:gd name="T6" fmla="*/ 4 w 64"/>
                <a:gd name="T7" fmla="*/ 95 h 96"/>
                <a:gd name="T8" fmla="*/ 13 w 64"/>
                <a:gd name="T9" fmla="*/ 89 h 96"/>
                <a:gd name="T10" fmla="*/ 63 w 64"/>
                <a:gd name="T11" fmla="*/ 5 h 96"/>
                <a:gd name="T12" fmla="*/ 0 60000 65536"/>
                <a:gd name="T13" fmla="*/ 0 60000 65536"/>
                <a:gd name="T14" fmla="*/ 0 60000 65536"/>
                <a:gd name="T15" fmla="*/ 0 60000 65536"/>
                <a:gd name="T16" fmla="*/ 0 60000 65536"/>
                <a:gd name="T17" fmla="*/ 0 60000 65536"/>
                <a:gd name="T18" fmla="*/ 0 w 64"/>
                <a:gd name="T19" fmla="*/ 0 h 96"/>
                <a:gd name="T20" fmla="*/ 64 w 64"/>
                <a:gd name="T21" fmla="*/ 96 h 96"/>
              </a:gdLst>
              <a:ahLst/>
              <a:cxnLst>
                <a:cxn ang="T12">
                  <a:pos x="T0" y="T1"/>
                </a:cxn>
                <a:cxn ang="T13">
                  <a:pos x="T2" y="T3"/>
                </a:cxn>
                <a:cxn ang="T14">
                  <a:pos x="T4" y="T5"/>
                </a:cxn>
                <a:cxn ang="T15">
                  <a:pos x="T6" y="T7"/>
                </a:cxn>
                <a:cxn ang="T16">
                  <a:pos x="T8" y="T9"/>
                </a:cxn>
                <a:cxn ang="T17">
                  <a:pos x="T10" y="T11"/>
                </a:cxn>
              </a:cxnLst>
              <a:rect l="T18" t="T19" r="T20" b="T21"/>
              <a:pathLst>
                <a:path w="64" h="96">
                  <a:moveTo>
                    <a:pt x="63" y="5"/>
                  </a:moveTo>
                  <a:lnTo>
                    <a:pt x="50" y="0"/>
                  </a:lnTo>
                  <a:lnTo>
                    <a:pt x="0" y="85"/>
                  </a:lnTo>
                  <a:lnTo>
                    <a:pt x="4" y="95"/>
                  </a:lnTo>
                  <a:lnTo>
                    <a:pt x="13" y="89"/>
                  </a:lnTo>
                  <a:lnTo>
                    <a:pt x="63"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3" name="Freeform 4"/>
            <p:cNvSpPr>
              <a:spLocks/>
            </p:cNvSpPr>
            <p:nvPr/>
          </p:nvSpPr>
          <p:spPr bwMode="auto">
            <a:xfrm>
              <a:off x="3108" y="3535"/>
              <a:ext cx="54" cy="75"/>
            </a:xfrm>
            <a:custGeom>
              <a:avLst/>
              <a:gdLst>
                <a:gd name="T0" fmla="*/ 9 w 54"/>
                <a:gd name="T1" fmla="*/ 0 h 75"/>
                <a:gd name="T2" fmla="*/ 0 w 54"/>
                <a:gd name="T3" fmla="*/ 10 h 75"/>
                <a:gd name="T4" fmla="*/ 44 w 54"/>
                <a:gd name="T5" fmla="*/ 69 h 75"/>
                <a:gd name="T6" fmla="*/ 49 w 54"/>
                <a:gd name="T7" fmla="*/ 74 h 75"/>
                <a:gd name="T8" fmla="*/ 53 w 54"/>
                <a:gd name="T9" fmla="*/ 69 h 75"/>
                <a:gd name="T10" fmla="*/ 53 w 54"/>
                <a:gd name="T11" fmla="*/ 60 h 75"/>
                <a:gd name="T12" fmla="*/ 9 w 54"/>
                <a:gd name="T13" fmla="*/ 0 h 75"/>
                <a:gd name="T14" fmla="*/ 0 60000 65536"/>
                <a:gd name="T15" fmla="*/ 0 60000 65536"/>
                <a:gd name="T16" fmla="*/ 0 60000 65536"/>
                <a:gd name="T17" fmla="*/ 0 60000 65536"/>
                <a:gd name="T18" fmla="*/ 0 60000 65536"/>
                <a:gd name="T19" fmla="*/ 0 60000 65536"/>
                <a:gd name="T20" fmla="*/ 0 60000 65536"/>
                <a:gd name="T21" fmla="*/ 0 w 54"/>
                <a:gd name="T22" fmla="*/ 0 h 75"/>
                <a:gd name="T23" fmla="*/ 54 w 5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75">
                  <a:moveTo>
                    <a:pt x="9" y="0"/>
                  </a:moveTo>
                  <a:lnTo>
                    <a:pt x="0" y="10"/>
                  </a:lnTo>
                  <a:lnTo>
                    <a:pt x="44" y="69"/>
                  </a:lnTo>
                  <a:lnTo>
                    <a:pt x="49" y="74"/>
                  </a:lnTo>
                  <a:lnTo>
                    <a:pt x="53" y="69"/>
                  </a:lnTo>
                  <a:lnTo>
                    <a:pt x="53" y="60"/>
                  </a:lnTo>
                  <a:lnTo>
                    <a:pt x="9"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4" name="Freeform 5"/>
            <p:cNvSpPr>
              <a:spLocks/>
            </p:cNvSpPr>
            <p:nvPr/>
          </p:nvSpPr>
          <p:spPr bwMode="auto">
            <a:xfrm>
              <a:off x="3159" y="3540"/>
              <a:ext cx="49" cy="65"/>
            </a:xfrm>
            <a:custGeom>
              <a:avLst/>
              <a:gdLst>
                <a:gd name="T0" fmla="*/ 0 w 49"/>
                <a:gd name="T1" fmla="*/ 54 h 65"/>
                <a:gd name="T2" fmla="*/ 9 w 49"/>
                <a:gd name="T3" fmla="*/ 64 h 65"/>
                <a:gd name="T4" fmla="*/ 44 w 49"/>
                <a:gd name="T5" fmla="*/ 10 h 65"/>
                <a:gd name="T6" fmla="*/ 48 w 49"/>
                <a:gd name="T7" fmla="*/ 5 h 65"/>
                <a:gd name="T8" fmla="*/ 35 w 49"/>
                <a:gd name="T9" fmla="*/ 0 h 65"/>
                <a:gd name="T10" fmla="*/ 0 w 49"/>
                <a:gd name="T11" fmla="*/ 54 h 65"/>
                <a:gd name="T12" fmla="*/ 0 60000 65536"/>
                <a:gd name="T13" fmla="*/ 0 60000 65536"/>
                <a:gd name="T14" fmla="*/ 0 60000 65536"/>
                <a:gd name="T15" fmla="*/ 0 60000 65536"/>
                <a:gd name="T16" fmla="*/ 0 60000 65536"/>
                <a:gd name="T17" fmla="*/ 0 60000 65536"/>
                <a:gd name="T18" fmla="*/ 0 w 49"/>
                <a:gd name="T19" fmla="*/ 0 h 65"/>
                <a:gd name="T20" fmla="*/ 49 w 49"/>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49" h="65">
                  <a:moveTo>
                    <a:pt x="0" y="54"/>
                  </a:moveTo>
                  <a:lnTo>
                    <a:pt x="9" y="64"/>
                  </a:lnTo>
                  <a:lnTo>
                    <a:pt x="44" y="10"/>
                  </a:lnTo>
                  <a:lnTo>
                    <a:pt x="48" y="5"/>
                  </a:lnTo>
                  <a:lnTo>
                    <a:pt x="35" y="0"/>
                  </a:lnTo>
                  <a:lnTo>
                    <a:pt x="0" y="5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5" name="Freeform 6"/>
            <p:cNvSpPr>
              <a:spLocks/>
            </p:cNvSpPr>
            <p:nvPr/>
          </p:nvSpPr>
          <p:spPr bwMode="auto">
            <a:xfrm>
              <a:off x="3154" y="3435"/>
              <a:ext cx="54" cy="109"/>
            </a:xfrm>
            <a:custGeom>
              <a:avLst/>
              <a:gdLst>
                <a:gd name="T0" fmla="*/ 40 w 54"/>
                <a:gd name="T1" fmla="*/ 108 h 109"/>
                <a:gd name="T2" fmla="*/ 53 w 54"/>
                <a:gd name="T3" fmla="*/ 103 h 109"/>
                <a:gd name="T4" fmla="*/ 13 w 54"/>
                <a:gd name="T5" fmla="*/ 9 h 109"/>
                <a:gd name="T6" fmla="*/ 9 w 54"/>
                <a:gd name="T7" fmla="*/ 0 h 109"/>
                <a:gd name="T8" fmla="*/ 4 w 54"/>
                <a:gd name="T9" fmla="*/ 9 h 109"/>
                <a:gd name="T10" fmla="*/ 0 w 54"/>
                <a:gd name="T11" fmla="*/ 14 h 109"/>
                <a:gd name="T12" fmla="*/ 40 w 54"/>
                <a:gd name="T13" fmla="*/ 108 h 109"/>
                <a:gd name="T14" fmla="*/ 0 60000 65536"/>
                <a:gd name="T15" fmla="*/ 0 60000 65536"/>
                <a:gd name="T16" fmla="*/ 0 60000 65536"/>
                <a:gd name="T17" fmla="*/ 0 60000 65536"/>
                <a:gd name="T18" fmla="*/ 0 60000 65536"/>
                <a:gd name="T19" fmla="*/ 0 60000 65536"/>
                <a:gd name="T20" fmla="*/ 0 60000 65536"/>
                <a:gd name="T21" fmla="*/ 0 w 54"/>
                <a:gd name="T22" fmla="*/ 0 h 109"/>
                <a:gd name="T23" fmla="*/ 54 w 54"/>
                <a:gd name="T24" fmla="*/ 109 h 1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09">
                  <a:moveTo>
                    <a:pt x="40" y="108"/>
                  </a:moveTo>
                  <a:lnTo>
                    <a:pt x="53" y="103"/>
                  </a:lnTo>
                  <a:lnTo>
                    <a:pt x="13" y="9"/>
                  </a:lnTo>
                  <a:lnTo>
                    <a:pt x="9" y="0"/>
                  </a:lnTo>
                  <a:lnTo>
                    <a:pt x="4" y="9"/>
                  </a:lnTo>
                  <a:lnTo>
                    <a:pt x="0" y="14"/>
                  </a:lnTo>
                  <a:lnTo>
                    <a:pt x="40" y="108"/>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6" name="Rectangle 7"/>
            <p:cNvSpPr>
              <a:spLocks noChangeArrowheads="1"/>
            </p:cNvSpPr>
            <p:nvPr/>
          </p:nvSpPr>
          <p:spPr bwMode="auto">
            <a:xfrm flipV="1">
              <a:off x="3154" y="3588"/>
              <a:ext cx="7" cy="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7" name="Rectangle 8"/>
            <p:cNvSpPr>
              <a:spLocks noChangeArrowheads="1"/>
            </p:cNvSpPr>
            <p:nvPr/>
          </p:nvSpPr>
          <p:spPr bwMode="auto">
            <a:xfrm>
              <a:off x="3154" y="3931"/>
              <a:ext cx="7" cy="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8" name="Rectangle 9"/>
            <p:cNvSpPr>
              <a:spLocks noChangeArrowheads="1"/>
            </p:cNvSpPr>
            <p:nvPr/>
          </p:nvSpPr>
          <p:spPr bwMode="auto">
            <a:xfrm>
              <a:off x="3154" y="3596"/>
              <a:ext cx="7" cy="327"/>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9" name="Rectangle 10"/>
            <p:cNvSpPr>
              <a:spLocks noChangeArrowheads="1"/>
            </p:cNvSpPr>
            <p:nvPr/>
          </p:nvSpPr>
          <p:spPr bwMode="auto">
            <a:xfrm>
              <a:off x="2715" y="3939"/>
              <a:ext cx="880" cy="78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40" name="Rectangle 11"/>
            <p:cNvSpPr>
              <a:spLocks noChangeArrowheads="1"/>
            </p:cNvSpPr>
            <p:nvPr/>
          </p:nvSpPr>
          <p:spPr bwMode="auto">
            <a:xfrm>
              <a:off x="2940" y="4007"/>
              <a:ext cx="427"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500" i="1">
                  <a:solidFill>
                    <a:srgbClr val="000000"/>
                  </a:solidFill>
                </a:rPr>
                <a:t>Wheel</a:t>
              </a:r>
            </a:p>
          </p:txBody>
        </p:sp>
        <p:sp>
          <p:nvSpPr>
            <p:cNvPr id="110641" name="Rectangle 12"/>
            <p:cNvSpPr>
              <a:spLocks noChangeArrowheads="1"/>
            </p:cNvSpPr>
            <p:nvPr/>
          </p:nvSpPr>
          <p:spPr bwMode="auto">
            <a:xfrm flipH="1">
              <a:off x="2704" y="4251"/>
              <a:ext cx="3" cy="8"/>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42" name="Rectangle 13"/>
            <p:cNvSpPr>
              <a:spLocks noChangeArrowheads="1"/>
            </p:cNvSpPr>
            <p:nvPr/>
          </p:nvSpPr>
          <p:spPr bwMode="auto">
            <a:xfrm>
              <a:off x="3601" y="4251"/>
              <a:ext cx="2" cy="8"/>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43" name="Rectangle 14"/>
            <p:cNvSpPr>
              <a:spLocks noChangeArrowheads="1"/>
            </p:cNvSpPr>
            <p:nvPr/>
          </p:nvSpPr>
          <p:spPr bwMode="auto">
            <a:xfrm>
              <a:off x="2712" y="4251"/>
              <a:ext cx="881" cy="8"/>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44" name="Rectangle 15"/>
            <p:cNvSpPr>
              <a:spLocks noChangeArrowheads="1"/>
            </p:cNvSpPr>
            <p:nvPr/>
          </p:nvSpPr>
          <p:spPr bwMode="auto">
            <a:xfrm>
              <a:off x="2699" y="4316"/>
              <a:ext cx="56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Motion: (For</a:t>
              </a:r>
            </a:p>
          </p:txBody>
        </p:sp>
        <p:sp>
          <p:nvSpPr>
            <p:cNvPr id="110645" name="Rectangle 16"/>
            <p:cNvSpPr>
              <a:spLocks noChangeArrowheads="1"/>
            </p:cNvSpPr>
            <p:nvPr/>
          </p:nvSpPr>
          <p:spPr bwMode="auto">
            <a:xfrm>
              <a:off x="3152" y="4316"/>
              <a:ext cx="332"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ward, </a:t>
              </a:r>
            </a:p>
          </p:txBody>
        </p:sp>
        <p:sp>
          <p:nvSpPr>
            <p:cNvPr id="110646" name="Rectangle 17"/>
            <p:cNvSpPr>
              <a:spLocks noChangeArrowheads="1"/>
            </p:cNvSpPr>
            <p:nvPr/>
          </p:nvSpPr>
          <p:spPr bwMode="auto">
            <a:xfrm>
              <a:off x="2692" y="4489"/>
              <a:ext cx="754"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                Stationar</a:t>
              </a:r>
            </a:p>
          </p:txBody>
        </p:sp>
        <p:sp>
          <p:nvSpPr>
            <p:cNvPr id="110647" name="Rectangle 18"/>
            <p:cNvSpPr>
              <a:spLocks noChangeArrowheads="1"/>
            </p:cNvSpPr>
            <p:nvPr/>
          </p:nvSpPr>
          <p:spPr bwMode="auto">
            <a:xfrm>
              <a:off x="3342" y="4489"/>
              <a:ext cx="18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y)</a:t>
              </a:r>
            </a:p>
          </p:txBody>
        </p:sp>
        <p:sp>
          <p:nvSpPr>
            <p:cNvPr id="110648" name="Rectangle 19"/>
            <p:cNvSpPr>
              <a:spLocks noChangeArrowheads="1"/>
            </p:cNvSpPr>
            <p:nvPr/>
          </p:nvSpPr>
          <p:spPr bwMode="auto">
            <a:xfrm>
              <a:off x="2699" y="4397"/>
              <a:ext cx="80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                Backward,</a:t>
              </a:r>
            </a:p>
          </p:txBody>
        </p:sp>
        <p:sp>
          <p:nvSpPr>
            <p:cNvPr id="110649" name="Rectangle 20"/>
            <p:cNvSpPr>
              <a:spLocks noChangeArrowheads="1"/>
            </p:cNvSpPr>
            <p:nvPr/>
          </p:nvSpPr>
          <p:spPr bwMode="auto">
            <a:xfrm>
              <a:off x="2715" y="4727"/>
              <a:ext cx="880" cy="22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50" name="Rectangle 21"/>
            <p:cNvSpPr>
              <a:spLocks noChangeArrowheads="1"/>
            </p:cNvSpPr>
            <p:nvPr/>
          </p:nvSpPr>
          <p:spPr bwMode="auto">
            <a:xfrm>
              <a:off x="2728" y="4732"/>
              <a:ext cx="261"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Star</a:t>
              </a:r>
            </a:p>
          </p:txBody>
        </p:sp>
        <p:sp>
          <p:nvSpPr>
            <p:cNvPr id="110651" name="Rectangle 22"/>
            <p:cNvSpPr>
              <a:spLocks noChangeArrowheads="1"/>
            </p:cNvSpPr>
            <p:nvPr/>
          </p:nvSpPr>
          <p:spPr bwMode="auto">
            <a:xfrm>
              <a:off x="2877" y="4732"/>
              <a:ext cx="49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t_Moving()</a:t>
              </a:r>
            </a:p>
          </p:txBody>
        </p:sp>
        <p:sp>
          <p:nvSpPr>
            <p:cNvPr id="110652" name="Rectangle 23"/>
            <p:cNvSpPr>
              <a:spLocks noChangeArrowheads="1"/>
            </p:cNvSpPr>
            <p:nvPr/>
          </p:nvSpPr>
          <p:spPr bwMode="auto">
            <a:xfrm>
              <a:off x="2728" y="4815"/>
              <a:ext cx="62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Stop_Moving()</a:t>
              </a:r>
            </a:p>
          </p:txBody>
        </p:sp>
      </p:grpSp>
      <p:sp>
        <p:nvSpPr>
          <p:cNvPr id="110596" name="Freeform 25"/>
          <p:cNvSpPr>
            <a:spLocks/>
          </p:cNvSpPr>
          <p:nvPr/>
        </p:nvSpPr>
        <p:spPr bwMode="auto">
          <a:xfrm>
            <a:off x="3436938" y="5467350"/>
            <a:ext cx="103187" cy="152400"/>
          </a:xfrm>
          <a:custGeom>
            <a:avLst/>
            <a:gdLst>
              <a:gd name="T0" fmla="*/ 161289218 w 65"/>
              <a:gd name="T1" fmla="*/ 12601575 h 96"/>
              <a:gd name="T2" fmla="*/ 126007202 w 65"/>
              <a:gd name="T3" fmla="*/ 0 h 96"/>
              <a:gd name="T4" fmla="*/ 12599926 w 65"/>
              <a:gd name="T5" fmla="*/ 214214075 h 96"/>
              <a:gd name="T6" fmla="*/ 0 w 65"/>
              <a:gd name="T7" fmla="*/ 224294700 h 96"/>
              <a:gd name="T8" fmla="*/ 12599926 w 65"/>
              <a:gd name="T9" fmla="*/ 239415638 h 96"/>
              <a:gd name="T10" fmla="*/ 47881943 w 65"/>
              <a:gd name="T11" fmla="*/ 224294700 h 96"/>
              <a:gd name="T12" fmla="*/ 161289218 w 65"/>
              <a:gd name="T13" fmla="*/ 12601575 h 96"/>
              <a:gd name="T14" fmla="*/ 0 60000 65536"/>
              <a:gd name="T15" fmla="*/ 0 60000 65536"/>
              <a:gd name="T16" fmla="*/ 0 60000 65536"/>
              <a:gd name="T17" fmla="*/ 0 60000 65536"/>
              <a:gd name="T18" fmla="*/ 0 60000 65536"/>
              <a:gd name="T19" fmla="*/ 0 60000 65536"/>
              <a:gd name="T20" fmla="*/ 0 60000 65536"/>
              <a:gd name="T21" fmla="*/ 0 w 65"/>
              <a:gd name="T22" fmla="*/ 0 h 96"/>
              <a:gd name="T23" fmla="*/ 65 w 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96">
                <a:moveTo>
                  <a:pt x="64" y="5"/>
                </a:moveTo>
                <a:lnTo>
                  <a:pt x="50" y="0"/>
                </a:lnTo>
                <a:lnTo>
                  <a:pt x="5" y="85"/>
                </a:lnTo>
                <a:lnTo>
                  <a:pt x="0" y="89"/>
                </a:lnTo>
                <a:lnTo>
                  <a:pt x="5" y="95"/>
                </a:lnTo>
                <a:lnTo>
                  <a:pt x="19" y="89"/>
                </a:lnTo>
                <a:lnTo>
                  <a:pt x="64"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597" name="Freeform 26"/>
          <p:cNvSpPr>
            <a:spLocks/>
          </p:cNvSpPr>
          <p:nvPr/>
        </p:nvSpPr>
        <p:spPr bwMode="auto">
          <a:xfrm>
            <a:off x="3446463" y="5611813"/>
            <a:ext cx="84137" cy="119062"/>
          </a:xfrm>
          <a:custGeom>
            <a:avLst/>
            <a:gdLst>
              <a:gd name="T0" fmla="*/ 22680478 w 53"/>
              <a:gd name="T1" fmla="*/ 0 h 75"/>
              <a:gd name="T2" fmla="*/ 0 w 53"/>
              <a:gd name="T3" fmla="*/ 25201457 h 75"/>
              <a:gd name="T4" fmla="*/ 108365281 w 53"/>
              <a:gd name="T5" fmla="*/ 173889257 h 75"/>
              <a:gd name="T6" fmla="*/ 120966781 w 53"/>
              <a:gd name="T7" fmla="*/ 186490779 h 75"/>
              <a:gd name="T8" fmla="*/ 131047346 w 53"/>
              <a:gd name="T9" fmla="*/ 173889257 h 75"/>
              <a:gd name="T10" fmla="*/ 131047346 w 53"/>
              <a:gd name="T11" fmla="*/ 151208740 h 75"/>
              <a:gd name="T12" fmla="*/ 22680478 w 53"/>
              <a:gd name="T13" fmla="*/ 0 h 75"/>
              <a:gd name="T14" fmla="*/ 0 60000 65536"/>
              <a:gd name="T15" fmla="*/ 0 60000 65536"/>
              <a:gd name="T16" fmla="*/ 0 60000 65536"/>
              <a:gd name="T17" fmla="*/ 0 60000 65536"/>
              <a:gd name="T18" fmla="*/ 0 60000 65536"/>
              <a:gd name="T19" fmla="*/ 0 60000 65536"/>
              <a:gd name="T20" fmla="*/ 0 60000 65536"/>
              <a:gd name="T21" fmla="*/ 0 w 53"/>
              <a:gd name="T22" fmla="*/ 0 h 75"/>
              <a:gd name="T23" fmla="*/ 53 w 53"/>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75">
                <a:moveTo>
                  <a:pt x="9" y="0"/>
                </a:moveTo>
                <a:lnTo>
                  <a:pt x="0" y="10"/>
                </a:lnTo>
                <a:lnTo>
                  <a:pt x="43" y="69"/>
                </a:lnTo>
                <a:lnTo>
                  <a:pt x="48" y="74"/>
                </a:lnTo>
                <a:lnTo>
                  <a:pt x="52" y="69"/>
                </a:lnTo>
                <a:lnTo>
                  <a:pt x="52" y="60"/>
                </a:lnTo>
                <a:lnTo>
                  <a:pt x="9"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598" name="Freeform 27"/>
          <p:cNvSpPr>
            <a:spLocks/>
          </p:cNvSpPr>
          <p:nvPr/>
        </p:nvSpPr>
        <p:spPr bwMode="auto">
          <a:xfrm>
            <a:off x="3525838" y="5619750"/>
            <a:ext cx="85725" cy="103188"/>
          </a:xfrm>
          <a:custGeom>
            <a:avLst/>
            <a:gdLst>
              <a:gd name="T0" fmla="*/ 0 w 54"/>
              <a:gd name="T1" fmla="*/ 136089097 h 65"/>
              <a:gd name="T2" fmla="*/ 22682200 w 54"/>
              <a:gd name="T3" fmla="*/ 161290782 h 65"/>
              <a:gd name="T4" fmla="*/ 123488450 w 54"/>
              <a:gd name="T5" fmla="*/ 25201685 h 65"/>
              <a:gd name="T6" fmla="*/ 133569075 w 54"/>
              <a:gd name="T7" fmla="*/ 12601636 h 65"/>
              <a:gd name="T8" fmla="*/ 100806250 w 54"/>
              <a:gd name="T9" fmla="*/ 0 h 65"/>
              <a:gd name="T10" fmla="*/ 0 w 54"/>
              <a:gd name="T11" fmla="*/ 136089097 h 65"/>
              <a:gd name="T12" fmla="*/ 0 60000 65536"/>
              <a:gd name="T13" fmla="*/ 0 60000 65536"/>
              <a:gd name="T14" fmla="*/ 0 60000 65536"/>
              <a:gd name="T15" fmla="*/ 0 60000 65536"/>
              <a:gd name="T16" fmla="*/ 0 60000 65536"/>
              <a:gd name="T17" fmla="*/ 0 60000 65536"/>
              <a:gd name="T18" fmla="*/ 0 w 54"/>
              <a:gd name="T19" fmla="*/ 0 h 65"/>
              <a:gd name="T20" fmla="*/ 54 w 54"/>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54" h="65">
                <a:moveTo>
                  <a:pt x="0" y="54"/>
                </a:moveTo>
                <a:lnTo>
                  <a:pt x="9" y="64"/>
                </a:lnTo>
                <a:lnTo>
                  <a:pt x="49" y="10"/>
                </a:lnTo>
                <a:lnTo>
                  <a:pt x="53" y="5"/>
                </a:lnTo>
                <a:lnTo>
                  <a:pt x="40" y="0"/>
                </a:lnTo>
                <a:lnTo>
                  <a:pt x="0" y="5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599" name="Freeform 28"/>
          <p:cNvSpPr>
            <a:spLocks/>
          </p:cNvSpPr>
          <p:nvPr/>
        </p:nvSpPr>
        <p:spPr bwMode="auto">
          <a:xfrm>
            <a:off x="3525838" y="5443538"/>
            <a:ext cx="85725" cy="182562"/>
          </a:xfrm>
          <a:custGeom>
            <a:avLst/>
            <a:gdLst>
              <a:gd name="T0" fmla="*/ 100806250 w 54"/>
              <a:gd name="T1" fmla="*/ 287297026 h 115"/>
              <a:gd name="T2" fmla="*/ 133569075 w 54"/>
              <a:gd name="T3" fmla="*/ 274695485 h 115"/>
              <a:gd name="T4" fmla="*/ 35282188 w 54"/>
              <a:gd name="T5" fmla="*/ 35282091 h 115"/>
              <a:gd name="T6" fmla="*/ 22682200 w 54"/>
              <a:gd name="T7" fmla="*/ 0 h 115"/>
              <a:gd name="T8" fmla="*/ 0 w 54"/>
              <a:gd name="T9" fmla="*/ 35282091 h 115"/>
              <a:gd name="T10" fmla="*/ 0 w 54"/>
              <a:gd name="T11" fmla="*/ 47882044 h 115"/>
              <a:gd name="T12" fmla="*/ 100806250 w 54"/>
              <a:gd name="T13" fmla="*/ 287297026 h 115"/>
              <a:gd name="T14" fmla="*/ 0 60000 65536"/>
              <a:gd name="T15" fmla="*/ 0 60000 65536"/>
              <a:gd name="T16" fmla="*/ 0 60000 65536"/>
              <a:gd name="T17" fmla="*/ 0 60000 65536"/>
              <a:gd name="T18" fmla="*/ 0 60000 65536"/>
              <a:gd name="T19" fmla="*/ 0 60000 65536"/>
              <a:gd name="T20" fmla="*/ 0 60000 65536"/>
              <a:gd name="T21" fmla="*/ 0 w 54"/>
              <a:gd name="T22" fmla="*/ 0 h 115"/>
              <a:gd name="T23" fmla="*/ 54 w 5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15">
                <a:moveTo>
                  <a:pt x="40" y="114"/>
                </a:moveTo>
                <a:lnTo>
                  <a:pt x="53" y="109"/>
                </a:lnTo>
                <a:lnTo>
                  <a:pt x="14" y="14"/>
                </a:lnTo>
                <a:lnTo>
                  <a:pt x="9" y="0"/>
                </a:lnTo>
                <a:lnTo>
                  <a:pt x="0" y="14"/>
                </a:lnTo>
                <a:lnTo>
                  <a:pt x="0" y="19"/>
                </a:lnTo>
                <a:lnTo>
                  <a:pt x="40" y="11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0" name="Rectangle 29"/>
          <p:cNvSpPr>
            <a:spLocks noChangeArrowheads="1"/>
          </p:cNvSpPr>
          <p:nvPr/>
        </p:nvSpPr>
        <p:spPr bwMode="auto">
          <a:xfrm flipV="1">
            <a:off x="3525838" y="5695950"/>
            <a:ext cx="12700" cy="476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1" name="Rectangle 30"/>
          <p:cNvSpPr>
            <a:spLocks noChangeArrowheads="1"/>
          </p:cNvSpPr>
          <p:nvPr/>
        </p:nvSpPr>
        <p:spPr bwMode="auto">
          <a:xfrm>
            <a:off x="3525838" y="6240463"/>
            <a:ext cx="12700" cy="63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2" name="Rectangle 31"/>
          <p:cNvSpPr>
            <a:spLocks noChangeArrowheads="1"/>
          </p:cNvSpPr>
          <p:nvPr/>
        </p:nvSpPr>
        <p:spPr bwMode="auto">
          <a:xfrm>
            <a:off x="3525838" y="5708650"/>
            <a:ext cx="12700" cy="5191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3" name="Rectangle 32"/>
          <p:cNvSpPr>
            <a:spLocks noChangeArrowheads="1"/>
          </p:cNvSpPr>
          <p:nvPr/>
        </p:nvSpPr>
        <p:spPr bwMode="auto">
          <a:xfrm>
            <a:off x="2808288" y="6253163"/>
            <a:ext cx="1404937" cy="80168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4" name="Rectangle 33"/>
          <p:cNvSpPr>
            <a:spLocks noChangeArrowheads="1"/>
          </p:cNvSpPr>
          <p:nvPr/>
        </p:nvSpPr>
        <p:spPr bwMode="auto">
          <a:xfrm>
            <a:off x="2984500" y="6367463"/>
            <a:ext cx="9620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500" i="1">
                <a:solidFill>
                  <a:srgbClr val="000000"/>
                </a:solidFill>
              </a:rPr>
              <a:t>Headlight</a:t>
            </a:r>
          </a:p>
        </p:txBody>
      </p:sp>
      <p:sp>
        <p:nvSpPr>
          <p:cNvPr id="110605" name="Rectangle 34"/>
          <p:cNvSpPr>
            <a:spLocks noChangeArrowheads="1"/>
          </p:cNvSpPr>
          <p:nvPr/>
        </p:nvSpPr>
        <p:spPr bwMode="auto">
          <a:xfrm flipH="1">
            <a:off x="2795588" y="6756400"/>
            <a:ext cx="4762"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6" name="Rectangle 35"/>
          <p:cNvSpPr>
            <a:spLocks noChangeArrowheads="1"/>
          </p:cNvSpPr>
          <p:nvPr/>
        </p:nvSpPr>
        <p:spPr bwMode="auto">
          <a:xfrm>
            <a:off x="4219575" y="6756400"/>
            <a:ext cx="3175"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7" name="Rectangle 36"/>
          <p:cNvSpPr>
            <a:spLocks noChangeArrowheads="1"/>
          </p:cNvSpPr>
          <p:nvPr/>
        </p:nvSpPr>
        <p:spPr bwMode="auto">
          <a:xfrm>
            <a:off x="2808288" y="6756400"/>
            <a:ext cx="1398587"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08" name="Rectangle 37"/>
          <p:cNvSpPr>
            <a:spLocks noChangeArrowheads="1"/>
          </p:cNvSpPr>
          <p:nvPr/>
        </p:nvSpPr>
        <p:spPr bwMode="auto">
          <a:xfrm>
            <a:off x="2809875" y="6811963"/>
            <a:ext cx="10953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Status: (On, Of)f</a:t>
            </a:r>
          </a:p>
        </p:txBody>
      </p:sp>
      <p:sp>
        <p:nvSpPr>
          <p:cNvPr id="110609" name="Rectangle 38"/>
          <p:cNvSpPr>
            <a:spLocks noChangeArrowheads="1"/>
          </p:cNvSpPr>
          <p:nvPr/>
        </p:nvSpPr>
        <p:spPr bwMode="auto">
          <a:xfrm>
            <a:off x="2820988" y="7067550"/>
            <a:ext cx="1404937" cy="4778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0" name="Rectangle 39"/>
          <p:cNvSpPr>
            <a:spLocks noChangeArrowheads="1"/>
          </p:cNvSpPr>
          <p:nvPr/>
        </p:nvSpPr>
        <p:spPr bwMode="auto">
          <a:xfrm>
            <a:off x="2857500" y="7116763"/>
            <a:ext cx="8651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Switch_On()</a:t>
            </a:r>
          </a:p>
        </p:txBody>
      </p:sp>
      <p:sp>
        <p:nvSpPr>
          <p:cNvPr id="110611" name="Rectangle 40"/>
          <p:cNvSpPr>
            <a:spLocks noChangeArrowheads="1"/>
          </p:cNvSpPr>
          <p:nvPr/>
        </p:nvSpPr>
        <p:spPr bwMode="auto">
          <a:xfrm>
            <a:off x="2857500" y="7246938"/>
            <a:ext cx="7524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Switch_Of</a:t>
            </a:r>
          </a:p>
        </p:txBody>
      </p:sp>
      <p:sp>
        <p:nvSpPr>
          <p:cNvPr id="110612" name="Rectangle 41"/>
          <p:cNvSpPr>
            <a:spLocks noChangeArrowheads="1"/>
          </p:cNvSpPr>
          <p:nvPr/>
        </p:nvSpPr>
        <p:spPr bwMode="auto">
          <a:xfrm>
            <a:off x="3436938" y="7246938"/>
            <a:ext cx="3095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f()</a:t>
            </a:r>
          </a:p>
        </p:txBody>
      </p:sp>
      <p:sp>
        <p:nvSpPr>
          <p:cNvPr id="110613" name="Freeform 42"/>
          <p:cNvSpPr>
            <a:spLocks/>
          </p:cNvSpPr>
          <p:nvPr/>
        </p:nvSpPr>
        <p:spPr bwMode="auto">
          <a:xfrm>
            <a:off x="1684338" y="5505450"/>
            <a:ext cx="103187" cy="152400"/>
          </a:xfrm>
          <a:custGeom>
            <a:avLst/>
            <a:gdLst>
              <a:gd name="T0" fmla="*/ 161289218 w 65"/>
              <a:gd name="T1" fmla="*/ 12601575 h 96"/>
              <a:gd name="T2" fmla="*/ 126007202 w 65"/>
              <a:gd name="T3" fmla="*/ 0 h 96"/>
              <a:gd name="T4" fmla="*/ 12599926 w 65"/>
              <a:gd name="T5" fmla="*/ 214214075 h 96"/>
              <a:gd name="T6" fmla="*/ 0 w 65"/>
              <a:gd name="T7" fmla="*/ 224294700 h 96"/>
              <a:gd name="T8" fmla="*/ 12599926 w 65"/>
              <a:gd name="T9" fmla="*/ 239415638 h 96"/>
              <a:gd name="T10" fmla="*/ 47881943 w 65"/>
              <a:gd name="T11" fmla="*/ 224294700 h 96"/>
              <a:gd name="T12" fmla="*/ 161289218 w 65"/>
              <a:gd name="T13" fmla="*/ 12601575 h 96"/>
              <a:gd name="T14" fmla="*/ 0 60000 65536"/>
              <a:gd name="T15" fmla="*/ 0 60000 65536"/>
              <a:gd name="T16" fmla="*/ 0 60000 65536"/>
              <a:gd name="T17" fmla="*/ 0 60000 65536"/>
              <a:gd name="T18" fmla="*/ 0 60000 65536"/>
              <a:gd name="T19" fmla="*/ 0 60000 65536"/>
              <a:gd name="T20" fmla="*/ 0 60000 65536"/>
              <a:gd name="T21" fmla="*/ 0 w 65"/>
              <a:gd name="T22" fmla="*/ 0 h 96"/>
              <a:gd name="T23" fmla="*/ 65 w 65"/>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96">
                <a:moveTo>
                  <a:pt x="64" y="5"/>
                </a:moveTo>
                <a:lnTo>
                  <a:pt x="50" y="0"/>
                </a:lnTo>
                <a:lnTo>
                  <a:pt x="5" y="85"/>
                </a:lnTo>
                <a:lnTo>
                  <a:pt x="0" y="89"/>
                </a:lnTo>
                <a:lnTo>
                  <a:pt x="5" y="95"/>
                </a:lnTo>
                <a:lnTo>
                  <a:pt x="19" y="89"/>
                </a:lnTo>
                <a:lnTo>
                  <a:pt x="64"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4" name="Freeform 43"/>
          <p:cNvSpPr>
            <a:spLocks/>
          </p:cNvSpPr>
          <p:nvPr/>
        </p:nvSpPr>
        <p:spPr bwMode="auto">
          <a:xfrm>
            <a:off x="1693863" y="5649913"/>
            <a:ext cx="84137" cy="119062"/>
          </a:xfrm>
          <a:custGeom>
            <a:avLst/>
            <a:gdLst>
              <a:gd name="T0" fmla="*/ 22680478 w 53"/>
              <a:gd name="T1" fmla="*/ 0 h 75"/>
              <a:gd name="T2" fmla="*/ 0 w 53"/>
              <a:gd name="T3" fmla="*/ 25201457 h 75"/>
              <a:gd name="T4" fmla="*/ 108365281 w 53"/>
              <a:gd name="T5" fmla="*/ 173889257 h 75"/>
              <a:gd name="T6" fmla="*/ 120966781 w 53"/>
              <a:gd name="T7" fmla="*/ 186490779 h 75"/>
              <a:gd name="T8" fmla="*/ 131047346 w 53"/>
              <a:gd name="T9" fmla="*/ 173889257 h 75"/>
              <a:gd name="T10" fmla="*/ 131047346 w 53"/>
              <a:gd name="T11" fmla="*/ 151208740 h 75"/>
              <a:gd name="T12" fmla="*/ 22680478 w 53"/>
              <a:gd name="T13" fmla="*/ 0 h 75"/>
              <a:gd name="T14" fmla="*/ 0 60000 65536"/>
              <a:gd name="T15" fmla="*/ 0 60000 65536"/>
              <a:gd name="T16" fmla="*/ 0 60000 65536"/>
              <a:gd name="T17" fmla="*/ 0 60000 65536"/>
              <a:gd name="T18" fmla="*/ 0 60000 65536"/>
              <a:gd name="T19" fmla="*/ 0 60000 65536"/>
              <a:gd name="T20" fmla="*/ 0 60000 65536"/>
              <a:gd name="T21" fmla="*/ 0 w 53"/>
              <a:gd name="T22" fmla="*/ 0 h 75"/>
              <a:gd name="T23" fmla="*/ 53 w 53"/>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75">
                <a:moveTo>
                  <a:pt x="9" y="0"/>
                </a:moveTo>
                <a:lnTo>
                  <a:pt x="0" y="10"/>
                </a:lnTo>
                <a:lnTo>
                  <a:pt x="43" y="69"/>
                </a:lnTo>
                <a:lnTo>
                  <a:pt x="48" y="74"/>
                </a:lnTo>
                <a:lnTo>
                  <a:pt x="52" y="69"/>
                </a:lnTo>
                <a:lnTo>
                  <a:pt x="52" y="60"/>
                </a:lnTo>
                <a:lnTo>
                  <a:pt x="9"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5" name="Freeform 44"/>
          <p:cNvSpPr>
            <a:spLocks/>
          </p:cNvSpPr>
          <p:nvPr/>
        </p:nvSpPr>
        <p:spPr bwMode="auto">
          <a:xfrm>
            <a:off x="1773238" y="5657850"/>
            <a:ext cx="85725" cy="103188"/>
          </a:xfrm>
          <a:custGeom>
            <a:avLst/>
            <a:gdLst>
              <a:gd name="T0" fmla="*/ 0 w 54"/>
              <a:gd name="T1" fmla="*/ 136089097 h 65"/>
              <a:gd name="T2" fmla="*/ 22682200 w 54"/>
              <a:gd name="T3" fmla="*/ 161290782 h 65"/>
              <a:gd name="T4" fmla="*/ 123488450 w 54"/>
              <a:gd name="T5" fmla="*/ 25201685 h 65"/>
              <a:gd name="T6" fmla="*/ 133569075 w 54"/>
              <a:gd name="T7" fmla="*/ 12601636 h 65"/>
              <a:gd name="T8" fmla="*/ 100806250 w 54"/>
              <a:gd name="T9" fmla="*/ 0 h 65"/>
              <a:gd name="T10" fmla="*/ 0 w 54"/>
              <a:gd name="T11" fmla="*/ 136089097 h 65"/>
              <a:gd name="T12" fmla="*/ 0 60000 65536"/>
              <a:gd name="T13" fmla="*/ 0 60000 65536"/>
              <a:gd name="T14" fmla="*/ 0 60000 65536"/>
              <a:gd name="T15" fmla="*/ 0 60000 65536"/>
              <a:gd name="T16" fmla="*/ 0 60000 65536"/>
              <a:gd name="T17" fmla="*/ 0 60000 65536"/>
              <a:gd name="T18" fmla="*/ 0 w 54"/>
              <a:gd name="T19" fmla="*/ 0 h 65"/>
              <a:gd name="T20" fmla="*/ 54 w 54"/>
              <a:gd name="T21" fmla="*/ 65 h 65"/>
            </a:gdLst>
            <a:ahLst/>
            <a:cxnLst>
              <a:cxn ang="T12">
                <a:pos x="T0" y="T1"/>
              </a:cxn>
              <a:cxn ang="T13">
                <a:pos x="T2" y="T3"/>
              </a:cxn>
              <a:cxn ang="T14">
                <a:pos x="T4" y="T5"/>
              </a:cxn>
              <a:cxn ang="T15">
                <a:pos x="T6" y="T7"/>
              </a:cxn>
              <a:cxn ang="T16">
                <a:pos x="T8" y="T9"/>
              </a:cxn>
              <a:cxn ang="T17">
                <a:pos x="T10" y="T11"/>
              </a:cxn>
            </a:cxnLst>
            <a:rect l="T18" t="T19" r="T20" b="T21"/>
            <a:pathLst>
              <a:path w="54" h="65">
                <a:moveTo>
                  <a:pt x="0" y="54"/>
                </a:moveTo>
                <a:lnTo>
                  <a:pt x="9" y="64"/>
                </a:lnTo>
                <a:lnTo>
                  <a:pt x="49" y="10"/>
                </a:lnTo>
                <a:lnTo>
                  <a:pt x="53" y="5"/>
                </a:lnTo>
                <a:lnTo>
                  <a:pt x="40" y="0"/>
                </a:lnTo>
                <a:lnTo>
                  <a:pt x="0" y="5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6" name="Freeform 45"/>
          <p:cNvSpPr>
            <a:spLocks/>
          </p:cNvSpPr>
          <p:nvPr/>
        </p:nvSpPr>
        <p:spPr bwMode="auto">
          <a:xfrm>
            <a:off x="1773238" y="5481638"/>
            <a:ext cx="85725" cy="182562"/>
          </a:xfrm>
          <a:custGeom>
            <a:avLst/>
            <a:gdLst>
              <a:gd name="T0" fmla="*/ 100806250 w 54"/>
              <a:gd name="T1" fmla="*/ 287297026 h 115"/>
              <a:gd name="T2" fmla="*/ 133569075 w 54"/>
              <a:gd name="T3" fmla="*/ 274695485 h 115"/>
              <a:gd name="T4" fmla="*/ 35282188 w 54"/>
              <a:gd name="T5" fmla="*/ 35282091 h 115"/>
              <a:gd name="T6" fmla="*/ 22682200 w 54"/>
              <a:gd name="T7" fmla="*/ 0 h 115"/>
              <a:gd name="T8" fmla="*/ 0 w 54"/>
              <a:gd name="T9" fmla="*/ 35282091 h 115"/>
              <a:gd name="T10" fmla="*/ 0 w 54"/>
              <a:gd name="T11" fmla="*/ 47882044 h 115"/>
              <a:gd name="T12" fmla="*/ 100806250 w 54"/>
              <a:gd name="T13" fmla="*/ 287297026 h 115"/>
              <a:gd name="T14" fmla="*/ 0 60000 65536"/>
              <a:gd name="T15" fmla="*/ 0 60000 65536"/>
              <a:gd name="T16" fmla="*/ 0 60000 65536"/>
              <a:gd name="T17" fmla="*/ 0 60000 65536"/>
              <a:gd name="T18" fmla="*/ 0 60000 65536"/>
              <a:gd name="T19" fmla="*/ 0 60000 65536"/>
              <a:gd name="T20" fmla="*/ 0 60000 65536"/>
              <a:gd name="T21" fmla="*/ 0 w 54"/>
              <a:gd name="T22" fmla="*/ 0 h 115"/>
              <a:gd name="T23" fmla="*/ 54 w 54"/>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115">
                <a:moveTo>
                  <a:pt x="40" y="114"/>
                </a:moveTo>
                <a:lnTo>
                  <a:pt x="53" y="109"/>
                </a:lnTo>
                <a:lnTo>
                  <a:pt x="14" y="14"/>
                </a:lnTo>
                <a:lnTo>
                  <a:pt x="9" y="0"/>
                </a:lnTo>
                <a:lnTo>
                  <a:pt x="0" y="14"/>
                </a:lnTo>
                <a:lnTo>
                  <a:pt x="0" y="19"/>
                </a:lnTo>
                <a:lnTo>
                  <a:pt x="40" y="11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7" name="Rectangle 46"/>
          <p:cNvSpPr>
            <a:spLocks noChangeArrowheads="1"/>
          </p:cNvSpPr>
          <p:nvPr/>
        </p:nvSpPr>
        <p:spPr bwMode="auto">
          <a:xfrm flipV="1">
            <a:off x="1773238" y="5734050"/>
            <a:ext cx="12700" cy="476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8" name="Rectangle 47"/>
          <p:cNvSpPr>
            <a:spLocks noChangeArrowheads="1"/>
          </p:cNvSpPr>
          <p:nvPr/>
        </p:nvSpPr>
        <p:spPr bwMode="auto">
          <a:xfrm>
            <a:off x="1773238" y="6278563"/>
            <a:ext cx="12700" cy="63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19" name="Rectangle 48"/>
          <p:cNvSpPr>
            <a:spLocks noChangeArrowheads="1"/>
          </p:cNvSpPr>
          <p:nvPr/>
        </p:nvSpPr>
        <p:spPr bwMode="auto">
          <a:xfrm>
            <a:off x="1773238" y="5746750"/>
            <a:ext cx="12700" cy="5191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0" name="Rectangle 49"/>
          <p:cNvSpPr>
            <a:spLocks noChangeArrowheads="1"/>
          </p:cNvSpPr>
          <p:nvPr/>
        </p:nvSpPr>
        <p:spPr bwMode="auto">
          <a:xfrm>
            <a:off x="1055688" y="6291263"/>
            <a:ext cx="1404937" cy="80168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1" name="Rectangle 50"/>
          <p:cNvSpPr>
            <a:spLocks noChangeArrowheads="1"/>
          </p:cNvSpPr>
          <p:nvPr/>
        </p:nvSpPr>
        <p:spPr bwMode="auto">
          <a:xfrm>
            <a:off x="1231900" y="6405563"/>
            <a:ext cx="82073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500" i="1">
                <a:solidFill>
                  <a:srgbClr val="000000"/>
                </a:solidFill>
              </a:rPr>
              <a:t>   Power</a:t>
            </a:r>
          </a:p>
        </p:txBody>
      </p:sp>
      <p:sp>
        <p:nvSpPr>
          <p:cNvPr id="110622" name="Rectangle 51"/>
          <p:cNvSpPr>
            <a:spLocks noChangeArrowheads="1"/>
          </p:cNvSpPr>
          <p:nvPr/>
        </p:nvSpPr>
        <p:spPr bwMode="auto">
          <a:xfrm flipH="1">
            <a:off x="1042988" y="6794500"/>
            <a:ext cx="4762"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3" name="Rectangle 52"/>
          <p:cNvSpPr>
            <a:spLocks noChangeArrowheads="1"/>
          </p:cNvSpPr>
          <p:nvPr/>
        </p:nvSpPr>
        <p:spPr bwMode="auto">
          <a:xfrm>
            <a:off x="2466975" y="6794500"/>
            <a:ext cx="3175"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4" name="Rectangle 53"/>
          <p:cNvSpPr>
            <a:spLocks noChangeArrowheads="1"/>
          </p:cNvSpPr>
          <p:nvPr/>
        </p:nvSpPr>
        <p:spPr bwMode="auto">
          <a:xfrm>
            <a:off x="1055688" y="6794500"/>
            <a:ext cx="1398587" cy="1270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5" name="Rectangle 54"/>
          <p:cNvSpPr>
            <a:spLocks noChangeArrowheads="1"/>
          </p:cNvSpPr>
          <p:nvPr/>
        </p:nvSpPr>
        <p:spPr bwMode="auto">
          <a:xfrm>
            <a:off x="1057275" y="6850063"/>
            <a:ext cx="10953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Status: (On, Off)</a:t>
            </a:r>
          </a:p>
        </p:txBody>
      </p:sp>
      <p:sp>
        <p:nvSpPr>
          <p:cNvPr id="110626" name="Rectangle 55"/>
          <p:cNvSpPr>
            <a:spLocks noChangeArrowheads="1"/>
          </p:cNvSpPr>
          <p:nvPr/>
        </p:nvSpPr>
        <p:spPr bwMode="auto">
          <a:xfrm>
            <a:off x="1068388" y="7105650"/>
            <a:ext cx="1404937" cy="4778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27" name="Rectangle 56"/>
          <p:cNvSpPr>
            <a:spLocks noChangeArrowheads="1"/>
          </p:cNvSpPr>
          <p:nvPr/>
        </p:nvSpPr>
        <p:spPr bwMode="auto">
          <a:xfrm>
            <a:off x="1104900" y="7154863"/>
            <a:ext cx="7159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TurnOn()</a:t>
            </a:r>
          </a:p>
        </p:txBody>
      </p:sp>
      <p:sp>
        <p:nvSpPr>
          <p:cNvPr id="110628" name="Rectangle 57"/>
          <p:cNvSpPr>
            <a:spLocks noChangeArrowheads="1"/>
          </p:cNvSpPr>
          <p:nvPr/>
        </p:nvSpPr>
        <p:spPr bwMode="auto">
          <a:xfrm>
            <a:off x="1104900" y="7285038"/>
            <a:ext cx="73183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000">
                <a:solidFill>
                  <a:srgbClr val="000000"/>
                </a:solidFill>
              </a:rPr>
              <a:t>TurnOff()</a:t>
            </a:r>
          </a:p>
        </p:txBody>
      </p:sp>
      <p:sp>
        <p:nvSpPr>
          <p:cNvPr id="110629" name="Rectangle 58"/>
          <p:cNvSpPr>
            <a:spLocks noChangeArrowheads="1"/>
          </p:cNvSpPr>
          <p:nvPr/>
        </p:nvSpPr>
        <p:spPr bwMode="auto">
          <a:xfrm>
            <a:off x="1287463" y="5053013"/>
            <a:ext cx="4003675" cy="387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gn="ctr"/>
            <a:r>
              <a:rPr lang="en-US" altLang="en-US" sz="1800">
                <a:latin typeface="Book Antiqua" charset="0"/>
              </a:rPr>
              <a:t>Train</a:t>
            </a:r>
          </a:p>
        </p:txBody>
      </p:sp>
      <p:sp>
        <p:nvSpPr>
          <p:cNvPr id="110630" name="Rectangle 59"/>
          <p:cNvSpPr>
            <a:spLocks noChangeArrowheads="1"/>
          </p:cNvSpPr>
          <p:nvPr/>
        </p:nvSpPr>
        <p:spPr bwMode="auto">
          <a:xfrm>
            <a:off x="1076325" y="4487863"/>
            <a:ext cx="18415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10631" name="Rectangle 60"/>
          <p:cNvSpPr>
            <a:spLocks noGrp="1" noChangeArrowheads="1"/>
          </p:cNvSpPr>
          <p:nvPr>
            <p:ph type="body" idx="1"/>
          </p:nvPr>
        </p:nvSpPr>
        <p:spPr>
          <a:xfrm>
            <a:off x="889000" y="4305300"/>
            <a:ext cx="50292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Let them find the key abstractions: Operator, Train. Then the 3 objects in the train: Power, Headlight, Wheel. Then show that the Power and Headlight objects operate the same way, so only one object is needed to for the event scenario.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Times"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Compiler: </a:t>
            </a:r>
          </a:p>
          <a:p>
            <a:pPr lvl="1"/>
            <a:r>
              <a:rPr lang="en-US" altLang="en-US" smtClean="0">
                <a:latin typeface="Times" charset="0"/>
                <a:ea typeface="ＭＳ Ｐゴシック" charset="-128"/>
              </a:rPr>
              <a:t>The functional model most important. The compiled program must execute correctly if the input was a correct program. </a:t>
            </a:r>
          </a:p>
          <a:p>
            <a:pPr lvl="1"/>
            <a:r>
              <a:rPr lang="en-US" altLang="en-US" smtClean="0">
                <a:latin typeface="Times" charset="0"/>
                <a:ea typeface="ＭＳ Ｐゴシック" charset="-128"/>
              </a:rPr>
              <a:t>The dynamic model is trivial because there is only one type input and only a few outputs.</a:t>
            </a:r>
          </a:p>
          <a:p>
            <a:r>
              <a:rPr lang="en-US" altLang="en-US" smtClean="0">
                <a:latin typeface="Times" charset="0"/>
              </a:rPr>
              <a:t>Database systems: </a:t>
            </a:r>
          </a:p>
          <a:p>
            <a:pPr lvl="1"/>
            <a:r>
              <a:rPr lang="en-US" altLang="en-US" smtClean="0">
                <a:latin typeface="Times" charset="0"/>
                <a:ea typeface="ＭＳ Ｐゴシック" charset="-128"/>
              </a:rPr>
              <a:t>The object model most important.  </a:t>
            </a:r>
          </a:p>
          <a:p>
            <a:pPr lvl="1"/>
            <a:r>
              <a:rPr lang="en-US" altLang="en-US" smtClean="0">
                <a:latin typeface="Times" charset="0"/>
                <a:ea typeface="ＭＳ Ｐゴシック" charset="-128"/>
              </a:rPr>
              <a:t>The functional model is trivial, because the purpose of the functions is to store, organize and retrieve data.</a:t>
            </a:r>
          </a:p>
          <a:p>
            <a:r>
              <a:rPr lang="en-US" altLang="en-US" smtClean="0">
                <a:latin typeface="Times" charset="0"/>
              </a:rPr>
              <a:t>Spreadsheet program: </a:t>
            </a:r>
          </a:p>
          <a:p>
            <a:pPr lvl="1"/>
            <a:r>
              <a:rPr lang="en-US" altLang="en-US" smtClean="0">
                <a:latin typeface="Times" charset="0"/>
                <a:ea typeface="ＭＳ Ｐゴシック" charset="-128"/>
              </a:rPr>
              <a:t>The functional model most important. </a:t>
            </a:r>
          </a:p>
          <a:p>
            <a:pPr lvl="1"/>
            <a:r>
              <a:rPr lang="en-US" altLang="en-US" smtClean="0">
                <a:latin typeface="Times" charset="0"/>
                <a:ea typeface="ＭＳ Ｐゴシック" charset="-128"/>
              </a:rPr>
              <a:t>The dynamic model is interesting if the program allows computations on a cell.</a:t>
            </a:r>
          </a:p>
          <a:p>
            <a:pPr lvl="1"/>
            <a:r>
              <a:rPr lang="en-US" altLang="en-US" smtClean="0">
                <a:latin typeface="Times" charset="0"/>
                <a:ea typeface="ＭＳ Ｐゴシック" charset="-128"/>
              </a:rPr>
              <a:t>The object model is trivial, because the spreadsheet values are trivial and cannot be structured further. The only interesting object is  the cell.</a:t>
            </a:r>
            <a:endParaRPr lang="de-DE" altLang="en-US" smtClean="0">
              <a:latin typeface="Times"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Palatino" charset="0"/>
              </a:rPr>
              <a:t>Approach: Finding Participating Objects in Use Cases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p:cNvSpPr>
          <p:nvPr>
            <p:ph type="sldImg"/>
          </p:nvPr>
        </p:nvSpPr>
        <p:spPr>
          <a:solidFill>
            <a:srgbClr val="FFFFFF"/>
          </a:solidFill>
          <a:ln/>
        </p:spPr>
      </p:sp>
      <p:sp>
        <p:nvSpPr>
          <p:cNvPr id="131075" name="Rectangle 3"/>
          <p:cNvSpPr>
            <a:spLocks noGrp="1" noChangeArrowheads="1"/>
          </p:cNvSpPr>
          <p:nvPr>
            <p:ph type="body" idx="1"/>
          </p:nvPr>
        </p:nvSpPr>
        <p:spPr>
          <a:solidFill>
            <a:srgbClr val="FFFFFF"/>
          </a:solidFill>
          <a:ln>
            <a:solidFill>
              <a:srgbClr val="000000"/>
            </a:solidFill>
          </a:ln>
        </p:spPr>
        <p:txBody>
          <a:bodyPr/>
          <a:lstStyle/>
          <a:p>
            <a:endParaRPr lang="de-DE" altLang="en-US" smtClean="0">
              <a:latin typeface="Times"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p:cNvSpPr>
          <p:nvPr>
            <p:ph type="sldImg"/>
          </p:nvPr>
        </p:nvSpPr>
        <p:spPr>
          <a:solidFill>
            <a:srgbClr val="FFFFFF"/>
          </a:solidFill>
          <a:ln/>
        </p:spPr>
      </p:sp>
      <p:sp>
        <p:nvSpPr>
          <p:cNvPr id="133123" name="Rectangle 3"/>
          <p:cNvSpPr>
            <a:spLocks noGrp="1" noChangeArrowheads="1"/>
          </p:cNvSpPr>
          <p:nvPr>
            <p:ph type="body" idx="1"/>
          </p:nvPr>
        </p:nvSpPr>
        <p:spPr>
          <a:solidFill>
            <a:srgbClr val="FFFFFF"/>
          </a:solidFill>
          <a:ln>
            <a:solidFill>
              <a:srgbClr val="000000"/>
            </a:solidFill>
          </a:ln>
        </p:spPr>
        <p:txBody>
          <a:bodyPr/>
          <a:lstStyle/>
          <a:p>
            <a:endParaRPr lang="de-DE" altLang="en-US" smtClean="0">
              <a:latin typeface="Times"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charset="0"/>
              </a:rPr>
              <a:t>The textbook has a relatively elaborate dynamic model for a programmable thermostat. To get the concept through to you and to show the relation to the object model, I would like to use an even simpler example: The movement of a toy train.</a:t>
            </a:r>
          </a:p>
        </p:txBody>
      </p:sp>
      <p:sp>
        <p:nvSpPr>
          <p:cNvPr id="135171" name="Rectangle 3"/>
          <p:cNvSpPr>
            <a:spLocks noGrp="1" noRot="1" noChangeAspect="1" noChangeArrowheads="1" noTextEdit="1"/>
          </p:cNvSpPr>
          <p:nvPr>
            <p:ph type="sldImg"/>
          </p:nvPr>
        </p:nvSpPr>
        <p:spPr>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smtClean="0">
              <a:latin typeface="Palatino"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latin typeface="Palatino" charset="0"/>
              </a:rPr>
              <a:t>Goal: Come up with</a:t>
            </a:r>
          </a:p>
          <a:p>
            <a:pPr lvl="1"/>
            <a:r>
              <a:rPr lang="de-DE" altLang="en-US" smtClean="0">
                <a:latin typeface="Palatino" charset="0"/>
                <a:ea typeface="ＭＳ Ｐゴシック" charset="-128"/>
              </a:rPr>
              <a:t>&gt; a domain model (domain specific objects)</a:t>
            </a:r>
          </a:p>
          <a:p>
            <a:pPr lvl="1">
              <a:buFont typeface="Wingdings" charset="2"/>
              <a:buChar char="Ø"/>
            </a:pPr>
            <a:r>
              <a:rPr lang="de-DE" altLang="en-US" smtClean="0">
                <a:latin typeface="Palatino" charset="0"/>
                <a:ea typeface="ＭＳ Ｐゴシック" charset="-128"/>
              </a:rPr>
              <a:t>a taxonomy (class hierarchy)</a:t>
            </a:r>
          </a:p>
          <a:p>
            <a:pPr lvl="1">
              <a:buFont typeface="Wingdings" charset="2"/>
              <a:buChar char="Ø"/>
            </a:pPr>
            <a:endParaRPr lang="de-DE" altLang="en-US" smtClean="0">
              <a:latin typeface="Palatino" charset="0"/>
              <a:ea typeface="ＭＳ Ｐゴシック" charset="-128"/>
            </a:endParaRPr>
          </a:p>
          <a:p>
            <a:r>
              <a:rPr lang="de-DE" altLang="en-US" b="1" smtClean="0">
                <a:latin typeface="Palatino" charset="0"/>
              </a:rPr>
              <a:t>Syntactical investigation with Abbot‘s techniqe</a:t>
            </a:r>
            <a:r>
              <a:rPr lang="de-DE" altLang="en-US" smtClean="0">
                <a:latin typeface="Palatino" charset="0"/>
              </a:rPr>
              <a:t>:</a:t>
            </a:r>
          </a:p>
          <a:p>
            <a:pPr lvl="1"/>
            <a:r>
              <a:rPr lang="de-DE" altLang="en-US" smtClean="0">
                <a:latin typeface="Palatino" charset="0"/>
                <a:ea typeface="ＭＳ Ｐゴシック" charset="-128"/>
              </a:rPr>
              <a:t>In the  problem statement (originally proposed, but rarely works if the problem statement is large (more than 5 pages)</a:t>
            </a:r>
          </a:p>
          <a:p>
            <a:pPr lvl="1"/>
            <a:r>
              <a:rPr lang="de-DE" altLang="en-US" smtClean="0">
                <a:latin typeface="Palatino" charset="0"/>
                <a:ea typeface="ＭＳ Ｐゴシック" charset="-128"/>
              </a:rPr>
              <a:t>In the flow of events  of use cases</a:t>
            </a:r>
          </a:p>
          <a:p>
            <a:pPr lvl="1"/>
            <a:r>
              <a:rPr lang="de-DE" altLang="en-US" smtClean="0">
                <a:latin typeface="Palatino" charset="0"/>
                <a:ea typeface="ＭＳ Ｐゴシック" charset="-128"/>
              </a:rPr>
              <a:t>=&gt; Textuelle Analyse nach Abbot</a:t>
            </a:r>
            <a:r>
              <a:rPr lang="de-DE" altLang="en-US" b="1" smtClean="0">
                <a:latin typeface="Palatino" charset="0"/>
                <a:ea typeface="ＭＳ Ｐゴシック" charset="-128"/>
              </a:rPr>
              <a:t> </a:t>
            </a:r>
          </a:p>
          <a:p>
            <a:r>
              <a:rPr lang="de-DE" altLang="en-US" b="1" smtClean="0">
                <a:latin typeface="Palatino" charset="0"/>
              </a:rPr>
              <a:t>Use of various knowledge sources:</a:t>
            </a:r>
            <a:endParaRPr lang="de-DE" altLang="en-US" smtClean="0">
              <a:latin typeface="Palatino" charset="0"/>
            </a:endParaRPr>
          </a:p>
          <a:p>
            <a:pPr lvl="1">
              <a:lnSpc>
                <a:spcPct val="80000"/>
              </a:lnSpc>
            </a:pPr>
            <a:r>
              <a:rPr lang="de-DE" altLang="en-US" smtClean="0">
                <a:latin typeface="Palatino" charset="0"/>
                <a:ea typeface="ＭＳ Ｐゴシック" charset="-128"/>
              </a:rPr>
              <a:t>Application knowledge: Interviews of end users and experts, to determine  the abstractions of the application domain. </a:t>
            </a:r>
          </a:p>
          <a:p>
            <a:pPr lvl="1">
              <a:lnSpc>
                <a:spcPct val="80000"/>
              </a:lnSpc>
            </a:pPr>
            <a:r>
              <a:rPr lang="de-DE" altLang="en-US" i="1" smtClean="0">
                <a:latin typeface="Palatino" charset="0"/>
                <a:ea typeface="ＭＳ Ｐゴシック" charset="-128"/>
              </a:rPr>
              <a:t>Design knowledge: </a:t>
            </a:r>
            <a:r>
              <a:rPr lang="de-DE" altLang="en-US" smtClean="0">
                <a:latin typeface="Palatino" charset="0"/>
                <a:ea typeface="ＭＳ Ｐゴシック" charset="-128"/>
              </a:rPr>
              <a:t>Reusable  abstractions in the solution domain. </a:t>
            </a:r>
          </a:p>
          <a:p>
            <a:pPr lvl="1">
              <a:lnSpc>
                <a:spcPct val="80000"/>
              </a:lnSpc>
            </a:pPr>
            <a:r>
              <a:rPr lang="de-DE" altLang="en-US" smtClean="0">
                <a:latin typeface="Palatino" charset="0"/>
                <a:ea typeface="ＭＳ Ｐゴシック" charset="-128"/>
              </a:rPr>
              <a:t>General world knowledge: Also use your generic knowledge and intution.</a:t>
            </a:r>
          </a:p>
          <a:p>
            <a:r>
              <a:rPr lang="de-DE" altLang="en-US" b="1" smtClean="0">
                <a:latin typeface="Palatino" charset="0"/>
              </a:rPr>
              <a:t>Formulation of scenarios</a:t>
            </a:r>
            <a:r>
              <a:rPr lang="de-DE" altLang="en-US" smtClean="0">
                <a:latin typeface="Palatino" charset="0"/>
              </a:rPr>
              <a:t> (in  natural language):</a:t>
            </a:r>
          </a:p>
          <a:p>
            <a:pPr lvl="1"/>
            <a:r>
              <a:rPr lang="de-DE" altLang="en-US" smtClean="0">
                <a:latin typeface="Palatino" charset="0"/>
                <a:ea typeface="ＭＳ Ｐゴシック" charset="-128"/>
              </a:rPr>
              <a:t>Description of the concrete usage of the system. </a:t>
            </a:r>
          </a:p>
          <a:p>
            <a:r>
              <a:rPr lang="de-DE" altLang="en-US" b="1" smtClean="0">
                <a:latin typeface="Palatino" charset="0"/>
              </a:rPr>
              <a:t>Formulation  of use cases </a:t>
            </a:r>
            <a:r>
              <a:rPr lang="de-DE" altLang="en-US" smtClean="0">
                <a:latin typeface="Palatino" charset="0"/>
              </a:rPr>
              <a:t>(natural language and UML):</a:t>
            </a:r>
          </a:p>
          <a:p>
            <a:pPr lvl="1"/>
            <a:r>
              <a:rPr lang="de-DE" altLang="en-US" smtClean="0">
                <a:latin typeface="Palatino" charset="0"/>
                <a:ea typeface="ＭＳ Ｐゴシック" charset="-128"/>
              </a:rPr>
              <a:t>Description of functions with actors and flow of events</a:t>
            </a:r>
          </a:p>
          <a:p>
            <a:endParaRPr lang="de-DE" altLang="en-US" smtClean="0">
              <a:latin typeface="Palatino" charset="0"/>
            </a:endParaRPr>
          </a:p>
        </p:txBody>
      </p:sp>
      <p:sp>
        <p:nvSpPr>
          <p:cNvPr id="57347" name="Rectangle 3"/>
          <p:cNvSpPr>
            <a:spLocks noGrp="1" noRot="1" noChangeAspect="1" noChangeArrowheads="1" noTextEdit="1"/>
          </p:cNvSpPr>
          <p:nvPr>
            <p:ph type="sldImg"/>
          </p:nvPr>
        </p:nvSpPr>
        <p:spPr>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latin typeface="Palatino" charset="0"/>
              </a:rPr>
              <a:t>Generating class diagrams involves a couple of steps, shown on the next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mtClean="0">
                <a:latin typeface="Palatino" charset="0"/>
              </a:rPr>
              <a:t>This is a list of activities you need to perform when generating class diagrams, not necessarily in this order.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0E0CC1-F5C2-4D1D-BE24-F7571A719197}" type="datetime1">
              <a:rPr lang="en-US" smtClean="0"/>
              <a:t>2/22/2016</a:t>
            </a:fld>
            <a:endParaRPr lang="en-US"/>
          </a:p>
        </p:txBody>
      </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
        <p:nvSpPr>
          <p:cNvPr id="6" name="Slide Number Placeholder 5"/>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132269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091FFB-852C-417B-8DEF-E2D9E2AC5BD6}" type="datetime1">
              <a:rPr lang="en-US" smtClean="0"/>
              <a:t>2/22/2016</a:t>
            </a:fld>
            <a:endParaRPr lang="en-US"/>
          </a:p>
        </p:txBody>
      </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
        <p:nvSpPr>
          <p:cNvPr id="6" name="Slide Number Placeholder 5"/>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1243102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7FB866-660A-4B44-BABB-11EA1FA0F876}" type="datetime1">
              <a:rPr lang="en-US" smtClean="0"/>
              <a:t>2/22/2016</a:t>
            </a:fld>
            <a:endParaRPr lang="en-US"/>
          </a:p>
        </p:txBody>
      </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
        <p:nvSpPr>
          <p:cNvPr id="6" name="Slide Number Placeholder 5"/>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225846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8D24B7-D30D-4C33-A333-B2274FC69044}" type="datetime1">
              <a:rPr lang="en-US" smtClean="0"/>
              <a:t>2/22/2016</a:t>
            </a:fld>
            <a:endParaRPr lang="en-US"/>
          </a:p>
        </p:txBody>
      </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
        <p:nvSpPr>
          <p:cNvPr id="6" name="Slide Number Placeholder 5"/>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395045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BA1B4D-F523-41C9-B330-55929C7360FF}" type="datetime1">
              <a:rPr lang="en-US" smtClean="0"/>
              <a:t>2/22/2016</a:t>
            </a:fld>
            <a:endParaRPr lang="en-US"/>
          </a:p>
        </p:txBody>
      </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
        <p:nvSpPr>
          <p:cNvPr id="6" name="Slide Number Placeholder 5"/>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234865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4D1367-63B5-40DD-8003-4EE0459B0D19}" type="datetime1">
              <a:rPr lang="en-US" smtClean="0"/>
              <a:t>2/22/2016</a:t>
            </a:fld>
            <a:endParaRPr lang="en-US"/>
          </a:p>
        </p:txBody>
      </p:sp>
      <p:sp>
        <p:nvSpPr>
          <p:cNvPr id="6" name="Footer Placeholder 5"/>
          <p:cNvSpPr>
            <a:spLocks noGrp="1"/>
          </p:cNvSpPr>
          <p:nvPr>
            <p:ph type="ftr" sz="quarter" idx="11"/>
          </p:nvPr>
        </p:nvSpPr>
        <p:spPr/>
        <p:txBody>
          <a:bodyPr/>
          <a:lstStyle/>
          <a:p>
            <a:r>
              <a:rPr lang="en-US" smtClean="0"/>
              <a:t>CSCI-6620 Software Engineering -Fairleigh Dickinson University</a:t>
            </a:r>
            <a:endParaRPr lang="en-US"/>
          </a:p>
        </p:txBody>
      </p:sp>
      <p:sp>
        <p:nvSpPr>
          <p:cNvPr id="7" name="Slide Number Placeholder 6"/>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169958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BB1263-7720-4F75-B781-2ED17B5ADE70}" type="datetime1">
              <a:rPr lang="en-US" smtClean="0"/>
              <a:t>2/22/2016</a:t>
            </a:fld>
            <a:endParaRPr lang="en-US"/>
          </a:p>
        </p:txBody>
      </p:sp>
      <p:sp>
        <p:nvSpPr>
          <p:cNvPr id="8" name="Footer Placeholder 7"/>
          <p:cNvSpPr>
            <a:spLocks noGrp="1"/>
          </p:cNvSpPr>
          <p:nvPr>
            <p:ph type="ftr" sz="quarter" idx="11"/>
          </p:nvPr>
        </p:nvSpPr>
        <p:spPr/>
        <p:txBody>
          <a:bodyPr/>
          <a:lstStyle/>
          <a:p>
            <a:r>
              <a:rPr lang="en-US" smtClean="0"/>
              <a:t>CSCI-6620 Software Engineering -Fairleigh Dickinson University</a:t>
            </a:r>
            <a:endParaRPr lang="en-US"/>
          </a:p>
        </p:txBody>
      </p:sp>
      <p:sp>
        <p:nvSpPr>
          <p:cNvPr id="9" name="Slide Number Placeholder 8"/>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141680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15A3358-41C9-4FFF-A2FB-E953E672D241}" type="datetime1">
              <a:rPr lang="en-US" smtClean="0"/>
              <a:t>2/22/2016</a:t>
            </a:fld>
            <a:endParaRPr lang="en-US"/>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
        <p:nvSpPr>
          <p:cNvPr id="5" name="Slide Number Placeholder 4"/>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3914561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062F1-7375-48D6-A917-A2ED40E7106E}" type="datetime1">
              <a:rPr lang="en-US" smtClean="0"/>
              <a:t>2/22/2016</a:t>
            </a:fld>
            <a:endParaRPr lang="en-US"/>
          </a:p>
        </p:txBody>
      </p:sp>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
        <p:nvSpPr>
          <p:cNvPr id="4" name="Slide Number Placeholder 3"/>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938450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085226-4AC7-4087-8A0A-4BE493D1B631}" type="datetime1">
              <a:rPr lang="en-US" smtClean="0"/>
              <a:t>2/22/2016</a:t>
            </a:fld>
            <a:endParaRPr lang="en-US"/>
          </a:p>
        </p:txBody>
      </p:sp>
      <p:sp>
        <p:nvSpPr>
          <p:cNvPr id="6" name="Footer Placeholder 5"/>
          <p:cNvSpPr>
            <a:spLocks noGrp="1"/>
          </p:cNvSpPr>
          <p:nvPr>
            <p:ph type="ftr" sz="quarter" idx="11"/>
          </p:nvPr>
        </p:nvSpPr>
        <p:spPr/>
        <p:txBody>
          <a:bodyPr/>
          <a:lstStyle/>
          <a:p>
            <a:r>
              <a:rPr lang="en-US" smtClean="0"/>
              <a:t>CSCI-6620 Software Engineering -Fairleigh Dickinson University</a:t>
            </a:r>
            <a:endParaRPr lang="en-US"/>
          </a:p>
        </p:txBody>
      </p:sp>
      <p:sp>
        <p:nvSpPr>
          <p:cNvPr id="7" name="Slide Number Placeholder 6"/>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42731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350973-2B44-47A4-9FE7-72723F23CEDD}" type="datetime1">
              <a:rPr lang="en-US" smtClean="0"/>
              <a:t>2/22/2016</a:t>
            </a:fld>
            <a:endParaRPr lang="en-US"/>
          </a:p>
        </p:txBody>
      </p:sp>
      <p:sp>
        <p:nvSpPr>
          <p:cNvPr id="6" name="Footer Placeholder 5"/>
          <p:cNvSpPr>
            <a:spLocks noGrp="1"/>
          </p:cNvSpPr>
          <p:nvPr>
            <p:ph type="ftr" sz="quarter" idx="11"/>
          </p:nvPr>
        </p:nvSpPr>
        <p:spPr/>
        <p:txBody>
          <a:bodyPr/>
          <a:lstStyle/>
          <a:p>
            <a:r>
              <a:rPr lang="en-US" smtClean="0"/>
              <a:t>CSCI-6620 Software Engineering -Fairleigh Dickinson University</a:t>
            </a:r>
            <a:endParaRPr lang="en-US"/>
          </a:p>
        </p:txBody>
      </p:sp>
      <p:sp>
        <p:nvSpPr>
          <p:cNvPr id="7" name="Slide Number Placeholder 6"/>
          <p:cNvSpPr>
            <a:spLocks noGrp="1"/>
          </p:cNvSpPr>
          <p:nvPr>
            <p:ph type="sldNum" sz="quarter" idx="12"/>
          </p:nvPr>
        </p:nvSpPr>
        <p:spPr/>
        <p:txBody>
          <a:bodyPr/>
          <a:lstStyle/>
          <a:p>
            <a:fld id="{B21D298F-AD1C-43A8-ACCA-C16EF509385E}" type="slidenum">
              <a:rPr lang="en-US" smtClean="0"/>
              <a:t>‹#›</a:t>
            </a:fld>
            <a:endParaRPr lang="en-US"/>
          </a:p>
        </p:txBody>
      </p:sp>
    </p:spTree>
    <p:extLst>
      <p:ext uri="{BB962C8B-B14F-4D97-AF65-F5344CB8AC3E}">
        <p14:creationId xmlns:p14="http://schemas.microsoft.com/office/powerpoint/2010/main" val="378163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0EE3A-C032-4C5F-99D3-68B3629BF11A}" type="datetime1">
              <a:rPr lang="en-US" smtClean="0"/>
              <a:t>2/22/2016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CSCI-6620 Software Engineering -Fairleigh Dickinson University</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D298F-AD1C-43A8-ACCA-C16EF509385E}" type="slidenum">
              <a:rPr lang="en-US" smtClean="0"/>
              <a:t>‹#›</a:t>
            </a:fld>
            <a:endParaRPr lang="en-US"/>
          </a:p>
        </p:txBody>
      </p:sp>
    </p:spTree>
    <p:extLst>
      <p:ext uri="{BB962C8B-B14F-4D97-AF65-F5344CB8AC3E}">
        <p14:creationId xmlns:p14="http://schemas.microsoft.com/office/powerpoint/2010/main" val="89927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Analysis</a:t>
            </a:r>
            <a:endParaRPr lang="en-US" dirty="0"/>
          </a:p>
        </p:txBody>
      </p:sp>
      <p:sp>
        <p:nvSpPr>
          <p:cNvPr id="3" name="Subtitle 2"/>
          <p:cNvSpPr>
            <a:spLocks noGrp="1"/>
          </p:cNvSpPr>
          <p:nvPr>
            <p:ph type="subTitle" idx="1"/>
          </p:nvPr>
        </p:nvSpPr>
        <p:spPr/>
        <p:txBody>
          <a:bodyPr/>
          <a:lstStyle/>
          <a:p>
            <a:r>
              <a:rPr lang="en-US" dirty="0" smtClean="0"/>
              <a:t>Chapter 5</a:t>
            </a:r>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703227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Analysis Model</a:t>
            </a:r>
            <a:endParaRPr lang="en-US" dirty="0"/>
          </a:p>
        </p:txBody>
      </p:sp>
      <p:sp>
        <p:nvSpPr>
          <p:cNvPr id="3" name="Content Placeholder 2"/>
          <p:cNvSpPr>
            <a:spLocks noGrp="1"/>
          </p:cNvSpPr>
          <p:nvPr>
            <p:ph idx="1"/>
          </p:nvPr>
        </p:nvSpPr>
        <p:spPr/>
        <p:txBody>
          <a:bodyPr/>
          <a:lstStyle/>
          <a:p>
            <a:r>
              <a:rPr lang="en-US" dirty="0"/>
              <a:t>B</a:t>
            </a:r>
            <a:r>
              <a:rPr lang="en-US" dirty="0" smtClean="0"/>
              <a:t>ehavioral Modeling</a:t>
            </a:r>
          </a:p>
          <a:p>
            <a:pPr lvl="1"/>
            <a:r>
              <a:rPr lang="en-US" dirty="0" smtClean="0"/>
              <a:t>Define state diagrams, sequence </a:t>
            </a:r>
            <a:r>
              <a:rPr lang="en-US" dirty="0"/>
              <a:t>d</a:t>
            </a:r>
            <a:r>
              <a:rPr lang="en-US" dirty="0" smtClean="0"/>
              <a:t>iagrams</a:t>
            </a:r>
          </a:p>
          <a:p>
            <a:r>
              <a:rPr lang="en-US" dirty="0" smtClean="0"/>
              <a:t>Scenario based modeling</a:t>
            </a:r>
          </a:p>
          <a:p>
            <a:pPr lvl="1"/>
            <a:r>
              <a:rPr lang="en-US" dirty="0" smtClean="0"/>
              <a:t>Represents the system from the user’s point of view</a:t>
            </a:r>
          </a:p>
          <a:p>
            <a:r>
              <a:rPr lang="en-US" dirty="0" smtClean="0"/>
              <a:t>Flow oriented modeling</a:t>
            </a:r>
          </a:p>
          <a:p>
            <a:pPr lvl="1"/>
            <a:r>
              <a:rPr lang="en-US" dirty="0" smtClean="0"/>
              <a:t>Provides an indication of how data objects are transformed by processing functions</a:t>
            </a:r>
          </a:p>
          <a:p>
            <a:r>
              <a:rPr lang="en-US" dirty="0" smtClean="0"/>
              <a:t>Class based modeling</a:t>
            </a:r>
          </a:p>
          <a:p>
            <a:pPr lvl="1"/>
            <a:r>
              <a:rPr lang="en-US" dirty="0" smtClean="0"/>
              <a:t>Defines objects, attributes, and relationships</a:t>
            </a:r>
          </a:p>
          <a:p>
            <a:endParaRPr lang="en-US" dirty="0" smtClean="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6741445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about Analysis</a:t>
            </a:r>
            <a:br>
              <a:rPr lang="en-US" dirty="0"/>
            </a:br>
            <a:endParaRPr lang="en-US" dirty="0"/>
          </a:p>
        </p:txBody>
      </p:sp>
      <p:sp>
        <p:nvSpPr>
          <p:cNvPr id="3" name="Content Placeholder 2"/>
          <p:cNvSpPr>
            <a:spLocks noGrp="1"/>
          </p:cNvSpPr>
          <p:nvPr>
            <p:ph idx="1"/>
          </p:nvPr>
        </p:nvSpPr>
        <p:spPr/>
        <p:txBody>
          <a:bodyPr/>
          <a:lstStyle/>
          <a:p>
            <a:pPr marL="228600" lvl="1">
              <a:spcBef>
                <a:spcPts val="1000"/>
              </a:spcBef>
            </a:pPr>
            <a:r>
              <a:rPr lang="en-US" sz="2800" dirty="0"/>
              <a:t>Challenging during  requirements elicitation and analysis</a:t>
            </a:r>
          </a:p>
          <a:p>
            <a:r>
              <a:rPr lang="en-US" dirty="0" smtClean="0"/>
              <a:t>Different background of participants</a:t>
            </a:r>
          </a:p>
          <a:p>
            <a:r>
              <a:rPr lang="en-US" dirty="0" smtClean="0"/>
              <a:t>Different Expectation</a:t>
            </a:r>
          </a:p>
          <a:p>
            <a:r>
              <a:rPr lang="en-US" dirty="0" smtClean="0"/>
              <a:t>New terms</a:t>
            </a:r>
          </a:p>
          <a:p>
            <a:r>
              <a:rPr lang="en-US" dirty="0" smtClean="0"/>
              <a:t>Define clear territories</a:t>
            </a:r>
          </a:p>
          <a:p>
            <a:r>
              <a:rPr lang="en-US" dirty="0" smtClean="0"/>
              <a:t>Define clear objectives</a:t>
            </a: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7077364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 Over the Analysis Model</a:t>
            </a:r>
            <a:br>
              <a:rPr lang="en-US" dirty="0"/>
            </a:br>
            <a:endParaRPr lang="en-US" dirty="0"/>
          </a:p>
        </p:txBody>
      </p:sp>
      <p:sp>
        <p:nvSpPr>
          <p:cNvPr id="3" name="Content Placeholder 2"/>
          <p:cNvSpPr>
            <a:spLocks noGrp="1"/>
          </p:cNvSpPr>
          <p:nvPr>
            <p:ph idx="1"/>
          </p:nvPr>
        </p:nvSpPr>
        <p:spPr>
          <a:xfrm>
            <a:off x="838200" y="1825625"/>
            <a:ext cx="10515600" cy="1750088"/>
          </a:xfrm>
        </p:spPr>
        <p:txBody>
          <a:bodyPr/>
          <a:lstStyle/>
          <a:p>
            <a:r>
              <a:rPr lang="en-US" dirty="0" smtClean="0"/>
              <a:t>Analysis occur Iteratively and incrementally</a:t>
            </a:r>
          </a:p>
          <a:p>
            <a:pPr lvl="1"/>
            <a:r>
              <a:rPr lang="en-US" dirty="0" smtClean="0"/>
              <a:t>Brainstorming</a:t>
            </a:r>
          </a:p>
          <a:p>
            <a:pPr lvl="1"/>
            <a:r>
              <a:rPr lang="en-US" dirty="0" smtClean="0"/>
              <a:t>Solidification-&gt; define the boundary of the system and a set of standard term</a:t>
            </a:r>
          </a:p>
          <a:p>
            <a:pPr lvl="1"/>
            <a:r>
              <a:rPr lang="en-US" dirty="0" smtClean="0"/>
              <a:t>Maturity</a:t>
            </a:r>
          </a:p>
          <a:p>
            <a:endParaRPr lang="en-US" dirty="0"/>
          </a:p>
        </p:txBody>
      </p:sp>
      <p:sp>
        <p:nvSpPr>
          <p:cNvPr id="5" name="TextBox 4"/>
          <p:cNvSpPr txBox="1"/>
          <p:nvPr/>
        </p:nvSpPr>
        <p:spPr>
          <a:xfrm>
            <a:off x="941694" y="3439236"/>
            <a:ext cx="10577016" cy="2985433"/>
          </a:xfrm>
          <a:prstGeom prst="rect">
            <a:avLst/>
          </a:prstGeom>
          <a:noFill/>
        </p:spPr>
        <p:txBody>
          <a:bodyPr wrap="square" rtlCol="0">
            <a:spAutoFit/>
          </a:bodyPr>
          <a:lstStyle/>
          <a:p>
            <a:r>
              <a:rPr lang="en-US" sz="4400" dirty="0" smtClean="0"/>
              <a:t>Client Sign Off</a:t>
            </a:r>
          </a:p>
          <a:p>
            <a:pPr marL="457200" indent="-457200">
              <a:buFont typeface="Arial" panose="020B0604020202020204" pitchFamily="34" charset="0"/>
              <a:buChar char="•"/>
            </a:pPr>
            <a:r>
              <a:rPr lang="en-US" sz="2400" dirty="0" smtClean="0"/>
              <a:t>Client sign of represents the acceptance of the analysis model</a:t>
            </a:r>
          </a:p>
          <a:p>
            <a:pPr marL="457200" indent="-457200">
              <a:buFont typeface="Arial" panose="020B0604020202020204" pitchFamily="34" charset="0"/>
              <a:buChar char="•"/>
            </a:pPr>
            <a:r>
              <a:rPr lang="en-US" sz="2400" dirty="0" smtClean="0"/>
              <a:t>Client and developer agree on:</a:t>
            </a:r>
          </a:p>
          <a:p>
            <a:pPr marL="914400" lvl="1" indent="-457200">
              <a:buFont typeface="Arial" panose="020B0604020202020204" pitchFamily="34" charset="0"/>
              <a:buChar char="•"/>
            </a:pPr>
            <a:r>
              <a:rPr lang="en-US" sz="2400" dirty="0" smtClean="0"/>
              <a:t>A list of priorities</a:t>
            </a:r>
          </a:p>
          <a:p>
            <a:pPr marL="914400" lvl="1" indent="-457200">
              <a:buFont typeface="Arial" panose="020B0604020202020204" pitchFamily="34" charset="0"/>
              <a:buChar char="•"/>
            </a:pPr>
            <a:r>
              <a:rPr lang="en-US" sz="2400" dirty="0" smtClean="0"/>
              <a:t>A revision process</a:t>
            </a:r>
          </a:p>
          <a:p>
            <a:pPr marL="914400" lvl="1" indent="-457200">
              <a:buFont typeface="Arial" panose="020B0604020202020204" pitchFamily="34" charset="0"/>
              <a:buChar char="•"/>
            </a:pPr>
            <a:r>
              <a:rPr lang="en-US" sz="2400" dirty="0" smtClean="0"/>
              <a:t>A list of criteria that will be used to accept or reject the system</a:t>
            </a:r>
          </a:p>
          <a:p>
            <a:pPr marL="914400" lvl="1" indent="-457200">
              <a:buFont typeface="Arial" panose="020B0604020202020204" pitchFamily="34" charset="0"/>
              <a:buChar char="•"/>
            </a:pPr>
            <a:r>
              <a:rPr lang="en-US" sz="2400" dirty="0" smtClean="0"/>
              <a:t>A schedule and a budget</a:t>
            </a:r>
            <a:endParaRPr lang="en-US" sz="2400"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2821360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erdalk\Desktop\F.Dicksan.University\SE\115047-0136066836_pp2\Bruegge JPG\fig05_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44" y="641445"/>
            <a:ext cx="10290412" cy="565017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3083556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99" y="373631"/>
            <a:ext cx="3438952" cy="562923"/>
          </a:xfrm>
        </p:spPr>
        <p:txBody>
          <a:bodyPr>
            <a:normAutofit/>
          </a:bodyPr>
          <a:lstStyle/>
          <a:p>
            <a:r>
              <a:rPr lang="en-US" sz="3200" dirty="0" smtClean="0"/>
              <a:t>Analysis Summary</a:t>
            </a:r>
            <a:endParaRPr lang="en-US" sz="3200" dirty="0"/>
          </a:p>
        </p:txBody>
      </p:sp>
      <p:pic>
        <p:nvPicPr>
          <p:cNvPr id="1026" name="Picture 2" descr="C:\Users\erdalk\Desktop\F.Dicksan.University\SE\115047-0136066836_pp2\Bruegge JPG\fig05_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047" y="177422"/>
            <a:ext cx="8515350" cy="619608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8416931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0615" y="2961901"/>
            <a:ext cx="1798890" cy="1200329"/>
          </a:xfrm>
          <a:prstGeom prst="rect">
            <a:avLst/>
          </a:prstGeom>
          <a:noFill/>
        </p:spPr>
        <p:txBody>
          <a:bodyPr wrap="none" rtlCol="0">
            <a:spAutoFit/>
          </a:bodyPr>
          <a:lstStyle/>
          <a:p>
            <a:r>
              <a:rPr lang="en-US" sz="7200" dirty="0" smtClean="0"/>
              <a:t>END</a:t>
            </a:r>
            <a:endParaRPr lang="en-US" sz="7200" dirty="0"/>
          </a:p>
        </p:txBody>
      </p:sp>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64474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Object Models and Dynamic Models</a:t>
            </a:r>
            <a:endParaRPr lang="en-US" dirty="0"/>
          </a:p>
        </p:txBody>
      </p:sp>
      <p:sp>
        <p:nvSpPr>
          <p:cNvPr id="3" name="Content Placeholder 2"/>
          <p:cNvSpPr>
            <a:spLocks noGrp="1"/>
          </p:cNvSpPr>
          <p:nvPr>
            <p:ph idx="1"/>
          </p:nvPr>
        </p:nvSpPr>
        <p:spPr/>
        <p:txBody>
          <a:bodyPr>
            <a:normAutofit/>
          </a:bodyPr>
          <a:lstStyle/>
          <a:p>
            <a:r>
              <a:rPr lang="en-US" dirty="0" smtClean="0"/>
              <a:t>Analysis Object Model focuses on;</a:t>
            </a:r>
          </a:p>
          <a:p>
            <a:pPr lvl="1"/>
            <a:r>
              <a:rPr lang="en-US" dirty="0" smtClean="0"/>
              <a:t>The concepts</a:t>
            </a:r>
          </a:p>
          <a:p>
            <a:pPr lvl="1"/>
            <a:r>
              <a:rPr lang="en-US" dirty="0" smtClean="0"/>
              <a:t>Their properties</a:t>
            </a:r>
          </a:p>
          <a:p>
            <a:pPr lvl="1"/>
            <a:r>
              <a:rPr lang="en-US" dirty="0" smtClean="0"/>
              <a:t>Their relationship</a:t>
            </a:r>
          </a:p>
          <a:p>
            <a:pPr lvl="1"/>
            <a:r>
              <a:rPr lang="en-US" dirty="0" smtClean="0"/>
              <a:t>Shown with class diagrams</a:t>
            </a:r>
            <a:endParaRPr lang="en-US" dirty="0"/>
          </a:p>
          <a:p>
            <a:r>
              <a:rPr lang="en-US" dirty="0" smtClean="0"/>
              <a:t>Analysis Dynamic Model focuses on </a:t>
            </a:r>
          </a:p>
          <a:p>
            <a:pPr lvl="1"/>
            <a:r>
              <a:rPr lang="en-US" dirty="0"/>
              <a:t>T</a:t>
            </a:r>
            <a:r>
              <a:rPr lang="en-US" dirty="0" smtClean="0"/>
              <a:t>he behavior of the system</a:t>
            </a:r>
          </a:p>
          <a:p>
            <a:pPr lvl="1"/>
            <a:r>
              <a:rPr lang="en-US" dirty="0" smtClean="0"/>
              <a:t>Shown with sequence diagrams and state machine</a:t>
            </a:r>
          </a:p>
          <a:p>
            <a:r>
              <a:rPr lang="en-US" dirty="0" smtClean="0"/>
              <a:t>These models (Dynamic and Object) represent user-level concepts, not actual software classes or components</a:t>
            </a:r>
          </a:p>
          <a:p>
            <a:pPr lvl="1"/>
            <a:endParaRPr lang="en-US" dirty="0" smtClean="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716988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erdalk\Desktop\F.Dicksan.University\SE\115047-0136066836_pp2\Bruegge JPG\fig05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411" y="329039"/>
            <a:ext cx="11220450" cy="5572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563630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a:lstStyle/>
          <a:p>
            <a:r>
              <a:rPr lang="en-US" altLang="en-US" dirty="0" smtClean="0"/>
              <a:t>Activities during Object Modeling</a:t>
            </a:r>
          </a:p>
        </p:txBody>
      </p:sp>
      <p:sp>
        <p:nvSpPr>
          <p:cNvPr id="10243" name="Rectangle 3"/>
          <p:cNvSpPr>
            <a:spLocks noGrp="1" noChangeArrowheads="1"/>
          </p:cNvSpPr>
          <p:nvPr>
            <p:ph type="body" idx="1"/>
          </p:nvPr>
        </p:nvSpPr>
        <p:spPr>
          <a:xfrm>
            <a:off x="474133" y="1355725"/>
            <a:ext cx="11006667" cy="4921250"/>
          </a:xfrm>
          <a:noFill/>
        </p:spPr>
        <p:txBody>
          <a:bodyPr>
            <a:normAutofit/>
          </a:bodyPr>
          <a:lstStyle/>
          <a:p>
            <a:pPr>
              <a:buFont typeface="Times" charset="0"/>
              <a:buNone/>
            </a:pPr>
            <a:r>
              <a:rPr lang="en-US" altLang="en-US" dirty="0" smtClean="0"/>
              <a:t>Main goal: Find the important abstractions</a:t>
            </a:r>
          </a:p>
          <a:p>
            <a:r>
              <a:rPr lang="en-US" altLang="en-US" dirty="0" smtClean="0"/>
              <a:t>Steps during object modeling</a:t>
            </a:r>
          </a:p>
          <a:p>
            <a:pPr lvl="1">
              <a:buFont typeface="Times" charset="0"/>
              <a:buNone/>
            </a:pPr>
            <a:r>
              <a:rPr lang="en-US" altLang="en-US" dirty="0" smtClean="0">
                <a:ea typeface="ＭＳ Ｐゴシック" charset="-128"/>
              </a:rPr>
              <a:t>1. Class identification</a:t>
            </a:r>
          </a:p>
          <a:p>
            <a:pPr lvl="2"/>
            <a:r>
              <a:rPr lang="en-US" altLang="en-US" dirty="0" smtClean="0">
                <a:ea typeface="ＭＳ Ｐゴシック" charset="-128"/>
              </a:rPr>
              <a:t>Based on the fundamental assumption that we can find abstractions</a:t>
            </a:r>
          </a:p>
          <a:p>
            <a:pPr lvl="1">
              <a:buFont typeface="Times" charset="0"/>
              <a:buNone/>
            </a:pPr>
            <a:r>
              <a:rPr lang="en-US" altLang="en-US" dirty="0" smtClean="0">
                <a:ea typeface="ＭＳ Ｐゴシック" charset="-128"/>
              </a:rPr>
              <a:t>2. Find the attributes</a:t>
            </a:r>
          </a:p>
          <a:p>
            <a:pPr lvl="1">
              <a:buFont typeface="Times" charset="0"/>
              <a:buNone/>
            </a:pPr>
            <a:r>
              <a:rPr lang="en-US" altLang="en-US" dirty="0" smtClean="0">
                <a:ea typeface="ＭＳ Ｐゴシック" charset="-128"/>
              </a:rPr>
              <a:t>3. Find the methods</a:t>
            </a:r>
          </a:p>
          <a:p>
            <a:pPr lvl="1">
              <a:buFont typeface="Times" charset="0"/>
              <a:buNone/>
            </a:pPr>
            <a:r>
              <a:rPr lang="en-US" altLang="en-US" dirty="0" smtClean="0">
                <a:ea typeface="ＭＳ Ｐゴシック" charset="-128"/>
              </a:rPr>
              <a:t>4. Find the associations between classes</a:t>
            </a:r>
          </a:p>
          <a:p>
            <a:r>
              <a:rPr lang="en-US" altLang="en-US" dirty="0" smtClean="0">
                <a:ea typeface="ＭＳ Ｐゴシック" charset="-128"/>
              </a:rPr>
              <a:t>Goal: get the desired abstractions</a:t>
            </a:r>
          </a:p>
          <a:p>
            <a:r>
              <a:rPr lang="en-US" altLang="en-US" dirty="0" smtClean="0"/>
              <a:t>What happens if we find the wrong abstractions?</a:t>
            </a:r>
          </a:p>
          <a:p>
            <a:pPr lvl="1"/>
            <a:r>
              <a:rPr lang="en-US" altLang="en-US" dirty="0" smtClean="0">
                <a:ea typeface="ＭＳ Ｐゴシック" charset="-128"/>
              </a:rPr>
              <a:t>We iterate and revise the model</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764128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p:txBody>
          <a:bodyPr/>
          <a:lstStyle/>
          <a:p>
            <a:r>
              <a:rPr lang="en-US" altLang="en-US" smtClean="0"/>
              <a:t>There are different types of Objects</a:t>
            </a:r>
          </a:p>
        </p:txBody>
      </p:sp>
      <p:sp>
        <p:nvSpPr>
          <p:cNvPr id="96261" name="Rectangle 5"/>
          <p:cNvSpPr>
            <a:spLocks noGrp="1" noChangeArrowheads="1"/>
          </p:cNvSpPr>
          <p:nvPr>
            <p:ph type="body" idx="1"/>
          </p:nvPr>
        </p:nvSpPr>
        <p:spPr/>
        <p:txBody>
          <a:bodyPr>
            <a:normAutofit/>
          </a:bodyPr>
          <a:lstStyle/>
          <a:p>
            <a:r>
              <a:rPr lang="en-US" altLang="en-US" dirty="0" smtClean="0">
                <a:solidFill>
                  <a:srgbClr val="FCAE0F"/>
                </a:solidFill>
              </a:rPr>
              <a:t>Entity Objects</a:t>
            </a:r>
            <a:endParaRPr lang="en-US" altLang="en-US" dirty="0" smtClean="0"/>
          </a:p>
          <a:p>
            <a:pPr lvl="1"/>
            <a:r>
              <a:rPr lang="en-US" altLang="en-US" dirty="0" smtClean="0">
                <a:ea typeface="ＭＳ Ｐゴシック" charset="-128"/>
              </a:rPr>
              <a:t>Represent the persistent information tracked by the system (also called Application models or “Business objects”).</a:t>
            </a:r>
          </a:p>
          <a:p>
            <a:pPr lvl="1"/>
            <a:r>
              <a:rPr lang="en-US" altLang="en-US" dirty="0" smtClean="0">
                <a:ea typeface="ＭＳ Ｐゴシック" charset="-128"/>
              </a:rPr>
              <a:t>These objects represent things that are to be stored in a database.</a:t>
            </a:r>
          </a:p>
          <a:p>
            <a:r>
              <a:rPr lang="en-US" altLang="en-US" dirty="0" smtClean="0">
                <a:solidFill>
                  <a:srgbClr val="FCAE0F"/>
                </a:solidFill>
              </a:rPr>
              <a:t>Boundary Objects</a:t>
            </a:r>
            <a:endParaRPr lang="en-US" altLang="en-US" dirty="0" smtClean="0"/>
          </a:p>
          <a:p>
            <a:pPr lvl="1"/>
            <a:r>
              <a:rPr lang="en-US" altLang="en-US" dirty="0" smtClean="0">
                <a:ea typeface="ＭＳ Ｐゴシック" charset="-128"/>
              </a:rPr>
              <a:t>Represent the interaction between the user and the system</a:t>
            </a:r>
          </a:p>
          <a:p>
            <a:pPr lvl="1"/>
            <a:r>
              <a:rPr lang="en-US" altLang="en-US" dirty="0" smtClean="0">
                <a:ea typeface="ＭＳ Ｐゴシック" charset="-128"/>
              </a:rPr>
              <a:t>Boundary Objects are used to create interfaces such as interactive screens , printing reports, etc. </a:t>
            </a:r>
          </a:p>
          <a:p>
            <a:pPr lvl="1"/>
            <a:r>
              <a:rPr lang="en-US" altLang="en-US" dirty="0" smtClean="0">
                <a:ea typeface="ＭＳ Ｐゴシック" charset="-128"/>
              </a:rPr>
              <a:t>Boundary Objects are designed with the responsibility of managing the way entity objects are represented to users</a:t>
            </a:r>
          </a:p>
          <a:p>
            <a:pPr lvl="2"/>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70631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(Types of Objects) </a:t>
            </a:r>
            <a:endParaRPr lang="en-US" dirty="0"/>
          </a:p>
        </p:txBody>
      </p:sp>
      <p:sp>
        <p:nvSpPr>
          <p:cNvPr id="3" name="Content Placeholder 2"/>
          <p:cNvSpPr>
            <a:spLocks noGrp="1"/>
          </p:cNvSpPr>
          <p:nvPr>
            <p:ph idx="1"/>
          </p:nvPr>
        </p:nvSpPr>
        <p:spPr/>
        <p:txBody>
          <a:bodyPr/>
          <a:lstStyle/>
          <a:p>
            <a:r>
              <a:rPr lang="en-US" altLang="en-US" dirty="0">
                <a:solidFill>
                  <a:srgbClr val="FCAE0F"/>
                </a:solidFill>
              </a:rPr>
              <a:t>Control Objects</a:t>
            </a:r>
            <a:r>
              <a:rPr lang="en-US" altLang="en-US" dirty="0"/>
              <a:t> </a:t>
            </a:r>
          </a:p>
          <a:p>
            <a:pPr lvl="1"/>
            <a:r>
              <a:rPr lang="en-US" altLang="en-US" dirty="0">
                <a:ea typeface="ＭＳ Ｐゴシック" charset="-128"/>
              </a:rPr>
              <a:t>Represent the control tasks performed by the system.</a:t>
            </a:r>
          </a:p>
          <a:p>
            <a:pPr lvl="1"/>
            <a:r>
              <a:rPr lang="en-US" altLang="en-US" dirty="0">
                <a:ea typeface="ＭＳ Ｐゴシック" charset="-128"/>
              </a:rPr>
              <a:t>Manage a unit of work from start to the finish</a:t>
            </a:r>
          </a:p>
          <a:p>
            <a:pPr lvl="2"/>
            <a:r>
              <a:rPr lang="en-US" altLang="en-US" dirty="0">
                <a:ea typeface="ＭＳ Ｐゴシック" charset="-128"/>
              </a:rPr>
              <a:t>To create or update of entry objects</a:t>
            </a:r>
          </a:p>
          <a:p>
            <a:pPr lvl="2"/>
            <a:r>
              <a:rPr lang="en-US" altLang="en-US" dirty="0">
                <a:ea typeface="ＭＳ Ｐゴシック" charset="-128"/>
              </a:rPr>
              <a:t>The instantiation of boundary objects as they obtain information from entity objects.</a:t>
            </a:r>
          </a:p>
          <a:p>
            <a:pPr lvl="2"/>
            <a:r>
              <a:rPr lang="en-US" altLang="en-US" dirty="0">
                <a:ea typeface="ＭＳ Ｐゴシック" charset="-128"/>
              </a:rPr>
              <a:t>Complex communication between sets of objects</a:t>
            </a:r>
          </a:p>
          <a:p>
            <a:pPr lvl="2"/>
            <a:r>
              <a:rPr lang="en-US" altLang="en-US" dirty="0">
                <a:ea typeface="ＭＳ Ｐゴシック" charset="-128"/>
              </a:rPr>
              <a:t>Validate the data communication</a:t>
            </a: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517915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Heuristics to identify entity Objects</a:t>
            </a:r>
            <a:endParaRPr lang="en-US" dirty="0"/>
          </a:p>
        </p:txBody>
      </p:sp>
      <p:sp>
        <p:nvSpPr>
          <p:cNvPr id="3" name="Content Placeholder 2"/>
          <p:cNvSpPr>
            <a:spLocks noGrp="1"/>
          </p:cNvSpPr>
          <p:nvPr>
            <p:ph idx="1"/>
          </p:nvPr>
        </p:nvSpPr>
        <p:spPr/>
        <p:txBody>
          <a:bodyPr/>
          <a:lstStyle/>
          <a:p>
            <a:r>
              <a:rPr lang="en-US" dirty="0" smtClean="0"/>
              <a:t>Terms need to understand the use case</a:t>
            </a:r>
          </a:p>
          <a:p>
            <a:r>
              <a:rPr lang="en-US" dirty="0" smtClean="0"/>
              <a:t>Check the nouns in the use cases (e.g. Incidents)</a:t>
            </a:r>
          </a:p>
          <a:p>
            <a:r>
              <a:rPr lang="en-US" dirty="0" smtClean="0"/>
              <a:t>Real-world entities that the system needs to track (e.g. </a:t>
            </a:r>
            <a:r>
              <a:rPr lang="en-US" dirty="0" err="1" smtClean="0"/>
              <a:t>FieldOfficer</a:t>
            </a:r>
            <a:r>
              <a:rPr lang="en-US" dirty="0" smtClean="0"/>
              <a:t>)</a:t>
            </a:r>
          </a:p>
          <a:p>
            <a:r>
              <a:rPr lang="en-US" dirty="0" smtClean="0"/>
              <a:t>Real-world activities that the system needs to track (</a:t>
            </a:r>
            <a:r>
              <a:rPr lang="en-US" dirty="0" err="1" smtClean="0"/>
              <a:t>EmergencyOperationPlan</a:t>
            </a:r>
            <a:r>
              <a:rPr lang="en-US" dirty="0" smtClean="0"/>
              <a:t>)</a:t>
            </a:r>
          </a:p>
          <a:p>
            <a:r>
              <a:rPr lang="en-US" dirty="0" smtClean="0"/>
              <a:t>Data source </a:t>
            </a:r>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196440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77072"/>
          </a:xfrm>
        </p:spPr>
        <p:txBody>
          <a:bodyPr/>
          <a:lstStyle/>
          <a:p>
            <a:r>
              <a:rPr lang="en-US" dirty="0"/>
              <a:t>Heuristics to identify </a:t>
            </a:r>
            <a:r>
              <a:rPr lang="en-US" dirty="0" smtClean="0"/>
              <a:t>Boundary </a:t>
            </a:r>
            <a:r>
              <a:rPr lang="en-US" dirty="0"/>
              <a:t>Objects</a:t>
            </a:r>
          </a:p>
        </p:txBody>
      </p:sp>
      <p:sp>
        <p:nvSpPr>
          <p:cNvPr id="3" name="Content Placeholder 2"/>
          <p:cNvSpPr>
            <a:spLocks noGrp="1"/>
          </p:cNvSpPr>
          <p:nvPr>
            <p:ph idx="1"/>
          </p:nvPr>
        </p:nvSpPr>
        <p:spPr>
          <a:xfrm>
            <a:off x="810904" y="1539022"/>
            <a:ext cx="10515600" cy="2828262"/>
          </a:xfrm>
        </p:spPr>
        <p:txBody>
          <a:bodyPr/>
          <a:lstStyle/>
          <a:p>
            <a:r>
              <a:rPr lang="en-US" dirty="0" smtClean="0"/>
              <a:t>Identify user interface control</a:t>
            </a:r>
          </a:p>
          <a:p>
            <a:r>
              <a:rPr lang="en-US" dirty="0" smtClean="0"/>
              <a:t>Identify forms</a:t>
            </a:r>
          </a:p>
          <a:p>
            <a:r>
              <a:rPr lang="en-US" dirty="0" smtClean="0"/>
              <a:t>Identify notices</a:t>
            </a:r>
          </a:p>
          <a:p>
            <a:r>
              <a:rPr lang="en-US" dirty="0" smtClean="0"/>
              <a:t>When multiply actors are involved identify actor terminal</a:t>
            </a:r>
          </a:p>
          <a:p>
            <a:r>
              <a:rPr lang="en-US" dirty="0" smtClean="0"/>
              <a:t>Always use the end user terms for describing interfaces</a:t>
            </a:r>
          </a:p>
          <a:p>
            <a:endParaRPr lang="en-US" dirty="0" smtClean="0"/>
          </a:p>
        </p:txBody>
      </p:sp>
      <p:sp>
        <p:nvSpPr>
          <p:cNvPr id="4" name="Title 1"/>
          <p:cNvSpPr txBox="1">
            <a:spLocks/>
          </p:cNvSpPr>
          <p:nvPr/>
        </p:nvSpPr>
        <p:spPr>
          <a:xfrm>
            <a:off x="510654" y="4118260"/>
            <a:ext cx="10515600" cy="1081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Heuristics to identify Control Objects</a:t>
            </a:r>
            <a:endParaRPr lang="en-US" dirty="0"/>
          </a:p>
        </p:txBody>
      </p:sp>
      <p:sp>
        <p:nvSpPr>
          <p:cNvPr id="5" name="Content Placeholder 2"/>
          <p:cNvSpPr txBox="1">
            <a:spLocks/>
          </p:cNvSpPr>
          <p:nvPr/>
        </p:nvSpPr>
        <p:spPr>
          <a:xfrm>
            <a:off x="838200" y="4991906"/>
            <a:ext cx="10515600" cy="1449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Identify one control object per use case</a:t>
            </a:r>
          </a:p>
          <a:p>
            <a:r>
              <a:rPr lang="en-US" dirty="0" smtClean="0"/>
              <a:t>Identify one control object per actor in the use case</a:t>
            </a:r>
          </a:p>
          <a:p>
            <a:endParaRPr lang="en-US" dirty="0"/>
          </a:p>
        </p:txBody>
      </p:sp>
      <p:sp>
        <p:nvSpPr>
          <p:cNvPr id="6" name="Footer Placeholder 5"/>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20864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Example: 2BWatch Modeling</a:t>
            </a:r>
          </a:p>
        </p:txBody>
      </p:sp>
      <p:sp>
        <p:nvSpPr>
          <p:cNvPr id="98308" name="Rectangle 4"/>
          <p:cNvSpPr>
            <a:spLocks noChangeArrowheads="1"/>
          </p:cNvSpPr>
          <p:nvPr/>
        </p:nvSpPr>
        <p:spPr bwMode="auto">
          <a:xfrm>
            <a:off x="1703917" y="2286000"/>
            <a:ext cx="14224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Year</a:t>
            </a:r>
          </a:p>
        </p:txBody>
      </p:sp>
      <p:sp>
        <p:nvSpPr>
          <p:cNvPr id="98309" name="Rectangle 5"/>
          <p:cNvSpPr>
            <a:spLocks noChangeArrowheads="1"/>
          </p:cNvSpPr>
          <p:nvPr/>
        </p:nvSpPr>
        <p:spPr bwMode="auto">
          <a:xfrm>
            <a:off x="1703917" y="3124200"/>
            <a:ext cx="14224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Month</a:t>
            </a:r>
          </a:p>
        </p:txBody>
      </p:sp>
      <p:sp>
        <p:nvSpPr>
          <p:cNvPr id="98310" name="Rectangle 6"/>
          <p:cNvSpPr>
            <a:spLocks noChangeArrowheads="1"/>
          </p:cNvSpPr>
          <p:nvPr/>
        </p:nvSpPr>
        <p:spPr bwMode="auto">
          <a:xfrm>
            <a:off x="1703917" y="4038600"/>
            <a:ext cx="14224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Day</a:t>
            </a:r>
          </a:p>
        </p:txBody>
      </p:sp>
      <p:sp>
        <p:nvSpPr>
          <p:cNvPr id="98311" name="Rectangle 7"/>
          <p:cNvSpPr>
            <a:spLocks noChangeArrowheads="1"/>
          </p:cNvSpPr>
          <p:nvPr/>
        </p:nvSpPr>
        <p:spPr bwMode="auto">
          <a:xfrm>
            <a:off x="4654551" y="2743200"/>
            <a:ext cx="21336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dirty="0" err="1"/>
              <a:t>ChangeDate</a:t>
            </a:r>
            <a:endParaRPr lang="en-US" altLang="en-US" sz="2000" b="1" dirty="0"/>
          </a:p>
        </p:txBody>
      </p:sp>
      <p:sp>
        <p:nvSpPr>
          <p:cNvPr id="98312" name="Rectangle 8"/>
          <p:cNvSpPr>
            <a:spLocks noChangeArrowheads="1"/>
          </p:cNvSpPr>
          <p:nvPr/>
        </p:nvSpPr>
        <p:spPr bwMode="auto">
          <a:xfrm>
            <a:off x="8348133" y="2209800"/>
            <a:ext cx="19304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Button</a:t>
            </a:r>
          </a:p>
        </p:txBody>
      </p:sp>
      <p:sp>
        <p:nvSpPr>
          <p:cNvPr id="98313" name="Rectangle 9"/>
          <p:cNvSpPr>
            <a:spLocks noChangeArrowheads="1"/>
          </p:cNvSpPr>
          <p:nvPr/>
        </p:nvSpPr>
        <p:spPr bwMode="auto">
          <a:xfrm>
            <a:off x="8144933" y="3352800"/>
            <a:ext cx="2336800" cy="6096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LCDDisplay</a:t>
            </a:r>
          </a:p>
        </p:txBody>
      </p:sp>
      <p:sp>
        <p:nvSpPr>
          <p:cNvPr id="98314" name="Text Box 10"/>
          <p:cNvSpPr txBox="1">
            <a:spLocks noChangeArrowheads="1"/>
          </p:cNvSpPr>
          <p:nvPr/>
        </p:nvSpPr>
        <p:spPr bwMode="auto">
          <a:xfrm>
            <a:off x="1096433" y="5465764"/>
            <a:ext cx="1991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dirty="0">
                <a:latin typeface="Verdana" charset="0"/>
              </a:rPr>
              <a:t>Entity Objects</a:t>
            </a:r>
          </a:p>
        </p:txBody>
      </p:sp>
      <p:sp>
        <p:nvSpPr>
          <p:cNvPr id="98315" name="Text Box 11"/>
          <p:cNvSpPr txBox="1">
            <a:spLocks noChangeArrowheads="1"/>
          </p:cNvSpPr>
          <p:nvPr/>
        </p:nvSpPr>
        <p:spPr bwMode="auto">
          <a:xfrm>
            <a:off x="4368800" y="5465764"/>
            <a:ext cx="204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a:latin typeface="Verdana" charset="0"/>
              </a:rPr>
              <a:t>Control Object</a:t>
            </a:r>
          </a:p>
        </p:txBody>
      </p:sp>
      <p:sp>
        <p:nvSpPr>
          <p:cNvPr id="98316" name="Text Box 12"/>
          <p:cNvSpPr txBox="1">
            <a:spLocks noChangeArrowheads="1"/>
          </p:cNvSpPr>
          <p:nvPr/>
        </p:nvSpPr>
        <p:spPr bwMode="auto">
          <a:xfrm>
            <a:off x="7721601" y="5465764"/>
            <a:ext cx="2475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dirty="0">
                <a:latin typeface="Verdana" charset="0"/>
              </a:rPr>
              <a:t>Boundary Objects</a:t>
            </a:r>
          </a:p>
        </p:txBody>
      </p:sp>
      <p:sp>
        <p:nvSpPr>
          <p:cNvPr id="98317" name="Text Box 13"/>
          <p:cNvSpPr txBox="1">
            <a:spLocks noChangeArrowheads="1"/>
          </p:cNvSpPr>
          <p:nvPr/>
        </p:nvSpPr>
        <p:spPr bwMode="auto">
          <a:xfrm>
            <a:off x="3359737" y="1498432"/>
            <a:ext cx="4879861" cy="1015663"/>
          </a:xfrm>
          <a:prstGeom prst="rect">
            <a:avLst/>
          </a:prstGeom>
          <a:solidFill>
            <a:srgbClr val="FCAE0F"/>
          </a:solidFill>
          <a:ln w="12700">
            <a:solidFill>
              <a:srgbClr val="FC0128"/>
            </a:solidFill>
            <a:miter lim="800000"/>
            <a:headEnd/>
            <a:tailEnd/>
          </a:ln>
          <a:effectLst>
            <a:outerShdw blurRad="63500" dist="107763" dir="18900000" algn="ctr" rotWithShape="0">
              <a:schemeClr val="bg2">
                <a:alpha val="74998"/>
              </a:schemeClr>
            </a:outerShdw>
          </a:effec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dirty="0">
                <a:latin typeface="Verdana" charset="0"/>
              </a:rPr>
              <a:t>To distinguish different object types </a:t>
            </a:r>
          </a:p>
          <a:p>
            <a:pPr algn="ctr"/>
            <a:r>
              <a:rPr lang="en-US" altLang="en-US" sz="2000" dirty="0">
                <a:latin typeface="Verdana" charset="0"/>
              </a:rPr>
              <a:t>in a model we can use the </a:t>
            </a:r>
          </a:p>
          <a:p>
            <a:pPr algn="ctr"/>
            <a:r>
              <a:rPr lang="en-US" altLang="en-US" sz="2000" dirty="0">
                <a:latin typeface="Verdana" charset="0"/>
              </a:rPr>
              <a:t>UML Stereotype mechanism</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547019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8200" y="365126"/>
            <a:ext cx="10515600" cy="901700"/>
          </a:xfrm>
        </p:spPr>
        <p:txBody>
          <a:bodyPr/>
          <a:lstStyle/>
          <a:p>
            <a:r>
              <a:rPr lang="en-US" altLang="en-US" dirty="0" smtClean="0"/>
              <a:t>Naming Object Types in UML	</a:t>
            </a:r>
          </a:p>
        </p:txBody>
      </p:sp>
      <p:sp>
        <p:nvSpPr>
          <p:cNvPr id="97283" name="Rectangle 3"/>
          <p:cNvSpPr>
            <a:spLocks noGrp="1" noChangeArrowheads="1"/>
          </p:cNvSpPr>
          <p:nvPr>
            <p:ph type="body" idx="1"/>
          </p:nvPr>
        </p:nvSpPr>
        <p:spPr>
          <a:xfrm>
            <a:off x="639234" y="1381125"/>
            <a:ext cx="10668000" cy="1447800"/>
          </a:xfrm>
        </p:spPr>
        <p:txBody>
          <a:bodyPr>
            <a:normAutofit fontScale="85000" lnSpcReduction="20000"/>
          </a:bodyPr>
          <a:lstStyle/>
          <a:p>
            <a:r>
              <a:rPr lang="en-US" altLang="en-US" dirty="0" smtClean="0"/>
              <a:t>UML provides the </a:t>
            </a:r>
            <a:r>
              <a:rPr lang="en-US" altLang="en-US" dirty="0" smtClean="0">
                <a:solidFill>
                  <a:srgbClr val="FC0128"/>
                </a:solidFill>
              </a:rPr>
              <a:t>stereotype</a:t>
            </a:r>
            <a:r>
              <a:rPr lang="en-US" altLang="en-US" dirty="0" smtClean="0"/>
              <a:t> mechanism to introduce </a:t>
            </a:r>
            <a:r>
              <a:rPr lang="en-US" altLang="en-US" dirty="0" smtClean="0">
                <a:solidFill>
                  <a:srgbClr val="FC0128"/>
                </a:solidFill>
              </a:rPr>
              <a:t>new types</a:t>
            </a:r>
            <a:r>
              <a:rPr lang="en-US" altLang="en-US" dirty="0" smtClean="0"/>
              <a:t> of modeling elements</a:t>
            </a:r>
          </a:p>
          <a:p>
            <a:pPr lvl="1"/>
            <a:r>
              <a:rPr lang="en-US" altLang="en-US" dirty="0" smtClean="0">
                <a:latin typeface="Helvetica" charset="0"/>
                <a:ea typeface="ＭＳ Ｐゴシック" charset="-128"/>
              </a:rPr>
              <a:t>A stereotype is drawn as a name enclosed by angled double-quotes (“</a:t>
            </a:r>
            <a:r>
              <a:rPr lang="en-US" altLang="en-US" dirty="0" err="1" smtClean="0">
                <a:latin typeface="Helvetica" charset="0"/>
                <a:ea typeface="ＭＳ Ｐゴシック" charset="-128"/>
              </a:rPr>
              <a:t>guillemets</a:t>
            </a:r>
            <a:r>
              <a:rPr lang="en-US" altLang="en-US" dirty="0" smtClean="0">
                <a:latin typeface="Helvetica" charset="0"/>
                <a:ea typeface="ＭＳ Ｐゴシック" charset="-128"/>
              </a:rPr>
              <a:t>”)</a:t>
            </a:r>
            <a:r>
              <a:rPr lang="en-US" altLang="en-US" dirty="0" smtClean="0">
                <a:solidFill>
                  <a:srgbClr val="0028B8"/>
                </a:solidFill>
                <a:latin typeface="Helvetica" charset="0"/>
                <a:ea typeface="ＭＳ Ｐゴシック" charset="-128"/>
              </a:rPr>
              <a:t> (&lt;&lt;</a:t>
            </a:r>
            <a:r>
              <a:rPr lang="en-US" altLang="en-US" dirty="0" smtClean="0">
                <a:latin typeface="Helvetica" charset="0"/>
                <a:ea typeface="ＭＳ Ｐゴシック" charset="-128"/>
              </a:rPr>
              <a:t>, &gt;&gt;) and placed before the name of a UML element (class, method, attribute, ….)</a:t>
            </a:r>
          </a:p>
          <a:p>
            <a:pPr lvl="1"/>
            <a:r>
              <a:rPr lang="en-US" altLang="en-US" dirty="0" smtClean="0">
                <a:ea typeface="ＭＳ Ｐゴシック" charset="-128"/>
              </a:rPr>
              <a:t>Notation: &lt;&lt;String&gt;&gt;Name </a:t>
            </a:r>
            <a:endParaRPr lang="en-US" altLang="en-US" sz="1800" dirty="0" smtClean="0">
              <a:ea typeface="ＭＳ Ｐゴシック" charset="-128"/>
            </a:endParaRPr>
          </a:p>
          <a:p>
            <a:endParaRPr lang="en-US" altLang="en-US" sz="2000" dirty="0" smtClean="0"/>
          </a:p>
        </p:txBody>
      </p:sp>
      <p:sp>
        <p:nvSpPr>
          <p:cNvPr id="97284" name="Rectangle 4"/>
          <p:cNvSpPr>
            <a:spLocks noChangeArrowheads="1"/>
          </p:cNvSpPr>
          <p:nvPr/>
        </p:nvSpPr>
        <p:spPr bwMode="auto">
          <a:xfrm>
            <a:off x="1348317" y="2971800"/>
            <a:ext cx="2133600" cy="6858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dirty="0"/>
              <a:t>&lt;&lt;Entity&gt;&gt;</a:t>
            </a:r>
          </a:p>
          <a:p>
            <a:pPr algn="ctr"/>
            <a:r>
              <a:rPr lang="en-US" altLang="en-US" sz="2000" b="1" dirty="0"/>
              <a:t>Year</a:t>
            </a:r>
          </a:p>
        </p:txBody>
      </p:sp>
      <p:sp>
        <p:nvSpPr>
          <p:cNvPr id="97287" name="Rectangle 7"/>
          <p:cNvSpPr>
            <a:spLocks noChangeArrowheads="1"/>
          </p:cNvSpPr>
          <p:nvPr/>
        </p:nvSpPr>
        <p:spPr bwMode="auto">
          <a:xfrm>
            <a:off x="4639733" y="3200400"/>
            <a:ext cx="2336800" cy="7620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dirty="0"/>
              <a:t>&lt;&lt;Control&gt;&gt;</a:t>
            </a:r>
          </a:p>
          <a:p>
            <a:pPr algn="ctr"/>
            <a:r>
              <a:rPr lang="en-US" altLang="en-US" sz="2000" b="1" dirty="0" err="1"/>
              <a:t>ChangeDate</a:t>
            </a:r>
            <a:endParaRPr lang="en-US" altLang="en-US" sz="2000" b="1" dirty="0"/>
          </a:p>
        </p:txBody>
      </p:sp>
      <p:sp>
        <p:nvSpPr>
          <p:cNvPr id="97288" name="Rectangle 8"/>
          <p:cNvSpPr>
            <a:spLocks noChangeArrowheads="1"/>
          </p:cNvSpPr>
          <p:nvPr/>
        </p:nvSpPr>
        <p:spPr bwMode="auto">
          <a:xfrm>
            <a:off x="8138584" y="2895600"/>
            <a:ext cx="2438400" cy="76200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dirty="0"/>
              <a:t>&lt;&lt;Boundary&gt;&gt;</a:t>
            </a:r>
          </a:p>
          <a:p>
            <a:pPr algn="ctr"/>
            <a:r>
              <a:rPr lang="en-US" altLang="en-US" sz="2000" b="1" dirty="0"/>
              <a:t>Button</a:t>
            </a:r>
          </a:p>
        </p:txBody>
      </p:sp>
      <p:grpSp>
        <p:nvGrpSpPr>
          <p:cNvPr id="2" name="Group 13"/>
          <p:cNvGrpSpPr>
            <a:grpSpLocks/>
          </p:cNvGrpSpPr>
          <p:nvPr/>
        </p:nvGrpSpPr>
        <p:grpSpPr bwMode="auto">
          <a:xfrm>
            <a:off x="1399117" y="3810000"/>
            <a:ext cx="9228667" cy="1524000"/>
            <a:chOff x="661" y="2352"/>
            <a:chExt cx="4360" cy="960"/>
          </a:xfrm>
        </p:grpSpPr>
        <p:sp>
          <p:nvSpPr>
            <p:cNvPr id="35851" name="Rectangle 5"/>
            <p:cNvSpPr>
              <a:spLocks noChangeArrowheads="1"/>
            </p:cNvSpPr>
            <p:nvPr/>
          </p:nvSpPr>
          <p:spPr bwMode="auto">
            <a:xfrm>
              <a:off x="661" y="2352"/>
              <a:ext cx="960" cy="43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dirty="0"/>
                <a:t>&lt;&lt;</a:t>
              </a:r>
              <a:r>
                <a:rPr lang="en-US" altLang="en-US" sz="2000" b="1" dirty="0" err="1"/>
                <a:t>Entitity</a:t>
              </a:r>
              <a:r>
                <a:rPr lang="en-US" altLang="en-US" sz="2000" b="1" dirty="0"/>
                <a:t>&gt;&gt;</a:t>
              </a:r>
            </a:p>
            <a:p>
              <a:pPr algn="ctr"/>
              <a:r>
                <a:rPr lang="en-US" altLang="en-US" sz="2000" b="1" dirty="0"/>
                <a:t>Month</a:t>
              </a:r>
            </a:p>
          </p:txBody>
        </p:sp>
        <p:sp>
          <p:nvSpPr>
            <p:cNvPr id="35852" name="Rectangle 6"/>
            <p:cNvSpPr>
              <a:spLocks noChangeArrowheads="1"/>
            </p:cNvSpPr>
            <p:nvPr/>
          </p:nvSpPr>
          <p:spPr bwMode="auto">
            <a:xfrm>
              <a:off x="709" y="2832"/>
              <a:ext cx="864" cy="480"/>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&lt;&lt;Entity&gt;&gt;</a:t>
              </a:r>
            </a:p>
            <a:p>
              <a:pPr algn="ctr"/>
              <a:r>
                <a:rPr lang="en-US" altLang="en-US" sz="2000" b="1"/>
                <a:t>Day</a:t>
              </a:r>
            </a:p>
          </p:txBody>
        </p:sp>
        <p:sp>
          <p:nvSpPr>
            <p:cNvPr id="35853" name="Rectangle 9"/>
            <p:cNvSpPr>
              <a:spLocks noChangeArrowheads="1"/>
            </p:cNvSpPr>
            <p:nvPr/>
          </p:nvSpPr>
          <p:spPr bwMode="auto">
            <a:xfrm>
              <a:off x="3821" y="2592"/>
              <a:ext cx="1200" cy="43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000" b="1"/>
                <a:t>&lt;&lt;Boundary&gt;&gt;</a:t>
              </a:r>
            </a:p>
            <a:p>
              <a:pPr algn="ctr"/>
              <a:r>
                <a:rPr lang="en-US" altLang="en-US" sz="2000" b="1"/>
                <a:t>LCDDisplay</a:t>
              </a:r>
            </a:p>
          </p:txBody>
        </p:sp>
      </p:grpSp>
      <p:sp>
        <p:nvSpPr>
          <p:cNvPr id="97290" name="Text Box 10"/>
          <p:cNvSpPr txBox="1">
            <a:spLocks noChangeArrowheads="1"/>
          </p:cNvSpPr>
          <p:nvPr/>
        </p:nvSpPr>
        <p:spPr bwMode="auto">
          <a:xfrm>
            <a:off x="1096434" y="5694364"/>
            <a:ext cx="18585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a:latin typeface="Verdana" charset="0"/>
              </a:rPr>
              <a:t>Entity Object</a:t>
            </a:r>
          </a:p>
        </p:txBody>
      </p:sp>
      <p:sp>
        <p:nvSpPr>
          <p:cNvPr id="97291" name="Text Box 11"/>
          <p:cNvSpPr txBox="1">
            <a:spLocks noChangeArrowheads="1"/>
          </p:cNvSpPr>
          <p:nvPr/>
        </p:nvSpPr>
        <p:spPr bwMode="auto">
          <a:xfrm>
            <a:off x="4368800" y="5694364"/>
            <a:ext cx="204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dirty="0">
                <a:latin typeface="Verdana" charset="0"/>
              </a:rPr>
              <a:t>Control Object</a:t>
            </a:r>
          </a:p>
        </p:txBody>
      </p:sp>
      <p:sp>
        <p:nvSpPr>
          <p:cNvPr id="97292" name="Text Box 12"/>
          <p:cNvSpPr txBox="1">
            <a:spLocks noChangeArrowheads="1"/>
          </p:cNvSpPr>
          <p:nvPr/>
        </p:nvSpPr>
        <p:spPr bwMode="auto">
          <a:xfrm>
            <a:off x="7721601" y="5694364"/>
            <a:ext cx="23423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000" dirty="0">
                <a:latin typeface="Verdana" charset="0"/>
              </a:rPr>
              <a:t>Boundary Object</a:t>
            </a:r>
          </a:p>
        </p:txBody>
      </p:sp>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289212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9960" y="1907511"/>
            <a:ext cx="10515600" cy="2923796"/>
          </a:xfrm>
        </p:spPr>
        <p:txBody>
          <a:bodyPr>
            <a:normAutofit/>
          </a:bodyPr>
          <a:lstStyle/>
          <a:p>
            <a:r>
              <a:rPr lang="en-US" sz="4800" b="1" dirty="0"/>
              <a:t>Analysis </a:t>
            </a:r>
            <a:r>
              <a:rPr lang="en-US" sz="4800" dirty="0"/>
              <a:t>focuses on producing a model of the system, called the analysis model, which </a:t>
            </a:r>
            <a:r>
              <a:rPr lang="en-US" sz="4800" dirty="0" smtClean="0"/>
              <a:t>is correct</a:t>
            </a:r>
            <a:r>
              <a:rPr lang="en-US" sz="4800" dirty="0"/>
              <a:t>, complete, consistent, and verifiable</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6980484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descr="C:\Users\erdalk\Desktop\F.Dicksan.University\SE\115047-0136066836_pp2\Bruegge JPG\fig05_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7413"/>
            <a:ext cx="11277600" cy="600502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99914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descr="C:\Users\erdalk\Desktop\F.Dicksan.University\SE\115047-0136066836_pp2\Bruegge JPG\tab05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423863"/>
            <a:ext cx="11363325" cy="60102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686969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descr="C:\Users\erdalk\Desktop\F.Dicksan.University\SE\115047-0136066836_pp2\Bruegge JPG\tab05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245660"/>
            <a:ext cx="11258550" cy="634621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0767543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descr="C:\Users\erdalk\Desktop\F.Dicksan.University\SE\115047-0136066836_pp2\Bruegge JPG\tab05_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8575"/>
            <a:ext cx="11239500" cy="68008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569170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508000" y="228600"/>
            <a:ext cx="10871200" cy="863600"/>
          </a:xfrm>
        </p:spPr>
        <p:txBody>
          <a:bodyPr/>
          <a:lstStyle/>
          <a:p>
            <a:r>
              <a:rPr lang="en-US" altLang="en-US" dirty="0" smtClean="0"/>
              <a:t>Object Types allow us to deal with Change</a:t>
            </a:r>
          </a:p>
        </p:txBody>
      </p:sp>
      <p:sp>
        <p:nvSpPr>
          <p:cNvPr id="273413" name="Rectangle 5"/>
          <p:cNvSpPr>
            <a:spLocks noGrp="1" noChangeArrowheads="1"/>
          </p:cNvSpPr>
          <p:nvPr>
            <p:ph type="body" idx="1"/>
          </p:nvPr>
        </p:nvSpPr>
        <p:spPr/>
        <p:txBody>
          <a:bodyPr>
            <a:normAutofit/>
          </a:bodyPr>
          <a:lstStyle/>
          <a:p>
            <a:r>
              <a:rPr lang="en-US" altLang="en-US" dirty="0" smtClean="0"/>
              <a:t>Having three types of object leads to models that are more resilient to change </a:t>
            </a:r>
          </a:p>
          <a:p>
            <a:pPr lvl="1"/>
            <a:r>
              <a:rPr lang="en-US" altLang="en-US" dirty="0" smtClean="0">
                <a:ea typeface="ＭＳ Ｐゴシック" charset="-128"/>
              </a:rPr>
              <a:t>The interface of a system changes more likely than the control</a:t>
            </a:r>
          </a:p>
          <a:p>
            <a:pPr lvl="1"/>
            <a:r>
              <a:rPr lang="en-US" altLang="en-US" dirty="0" smtClean="0">
                <a:ea typeface="ＭＳ Ｐゴシック" charset="-128"/>
              </a:rPr>
              <a:t>The way the system is controlled changes more likely than entities in the application domain</a:t>
            </a:r>
          </a:p>
          <a:p>
            <a:r>
              <a:rPr lang="en-US" altLang="en-US" dirty="0" smtClean="0"/>
              <a:t>Object types originated in Smalltalk:</a:t>
            </a:r>
          </a:p>
          <a:p>
            <a:pPr lvl="1"/>
            <a:r>
              <a:rPr lang="en-US" altLang="en-US" dirty="0" smtClean="0">
                <a:ea typeface="ＭＳ Ｐゴシック" charset="-128"/>
              </a:rPr>
              <a:t>Model, View, Controller (MVC)</a:t>
            </a:r>
          </a:p>
          <a:p>
            <a:pPr lvl="2">
              <a:buFont typeface="Times" charset="0"/>
              <a:buNone/>
            </a:pPr>
            <a:r>
              <a:rPr lang="en-US" altLang="en-US" dirty="0" smtClean="0">
                <a:ea typeface="ＭＳ Ｐゴシック" charset="-128"/>
              </a:rPr>
              <a:t>     Model   &lt;-&gt; Entity Object</a:t>
            </a:r>
          </a:p>
          <a:p>
            <a:pPr lvl="2">
              <a:buFont typeface="Times" charset="0"/>
              <a:buNone/>
            </a:pPr>
            <a:r>
              <a:rPr lang="en-US" altLang="en-US" dirty="0" smtClean="0">
                <a:ea typeface="ＭＳ Ｐゴシック" charset="-128"/>
              </a:rPr>
              <a:t>       View  &lt;-&gt; Boundary Object</a:t>
            </a:r>
          </a:p>
          <a:p>
            <a:pPr lvl="2">
              <a:buFont typeface="Times" charset="0"/>
              <a:buNone/>
            </a:pPr>
            <a:r>
              <a:rPr lang="en-US" altLang="en-US" dirty="0" smtClean="0">
                <a:ea typeface="ＭＳ Ｐゴシック" charset="-128"/>
              </a:rPr>
              <a:t>Controller  &lt;-&gt; Control Object</a:t>
            </a:r>
          </a:p>
          <a:p>
            <a:pPr lvl="1"/>
            <a:endParaRPr lang="en-US" altLang="en-US" dirty="0" smtClean="0">
              <a:ea typeface="ＭＳ Ｐゴシック" charset="-128"/>
            </a:endParaRPr>
          </a:p>
          <a:p>
            <a:pPr marL="0" indent="0">
              <a:buNone/>
            </a:pPr>
            <a:endParaRPr lang="en-US" altLang="en-US" dirty="0" smtClean="0"/>
          </a:p>
          <a:p>
            <a:pPr lvl="1"/>
            <a:endParaRPr lang="en-US" altLang="en-US" dirty="0" smtClean="0">
              <a:ea typeface="ＭＳ Ｐゴシック" charset="-128"/>
            </a:endParaRPr>
          </a:p>
          <a:p>
            <a:endParaRPr lang="en-US" altLang="en-US" dirty="0"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990983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a/a0/MVC-Process.svg/500px-MVC-Proces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435" y="378725"/>
            <a:ext cx="4762500" cy="523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88107" y="6227423"/>
            <a:ext cx="7494552" cy="276999"/>
          </a:xfrm>
          <a:prstGeom prst="rect">
            <a:avLst/>
          </a:prstGeom>
          <a:noFill/>
        </p:spPr>
        <p:txBody>
          <a:bodyPr wrap="none" rtlCol="0">
            <a:spAutoFit/>
          </a:bodyPr>
          <a:lstStyle/>
          <a:p>
            <a:r>
              <a:rPr lang="en-US" sz="1200" dirty="0" smtClean="0"/>
              <a:t>Cite: http</a:t>
            </a:r>
            <a:r>
              <a:rPr lang="en-US" sz="1200" dirty="0"/>
              <a:t>://en.wikipedia.org/wiki/Model%E2%80%93view%E2%80%93controller#mediaviewer/File:MVC-Process.svg</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627844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Specialization</a:t>
            </a:r>
            <a:endParaRPr lang="en-US" dirty="0"/>
          </a:p>
        </p:txBody>
      </p:sp>
      <p:sp>
        <p:nvSpPr>
          <p:cNvPr id="3" name="Content Placeholder 2"/>
          <p:cNvSpPr>
            <a:spLocks noGrp="1"/>
          </p:cNvSpPr>
          <p:nvPr>
            <p:ph idx="1"/>
          </p:nvPr>
        </p:nvSpPr>
        <p:spPr/>
        <p:txBody>
          <a:bodyPr/>
          <a:lstStyle/>
          <a:p>
            <a:r>
              <a:rPr lang="en-US" b="1" dirty="0" smtClean="0"/>
              <a:t>Inheritance</a:t>
            </a:r>
            <a:r>
              <a:rPr lang="en-US" dirty="0" smtClean="0"/>
              <a:t> enables us to organize concepts into hierarchies</a:t>
            </a:r>
          </a:p>
          <a:p>
            <a:r>
              <a:rPr lang="en-US" dirty="0" smtClean="0"/>
              <a:t>The top of the hierarchy is a general concept</a:t>
            </a:r>
          </a:p>
          <a:p>
            <a:r>
              <a:rPr lang="en-US" dirty="0" smtClean="0"/>
              <a:t>The bottom of the hierarchy are the most specialized concept</a:t>
            </a:r>
          </a:p>
          <a:p>
            <a:r>
              <a:rPr lang="en-US" dirty="0" smtClean="0"/>
              <a:t>There might be intermediate levels in between</a:t>
            </a:r>
          </a:p>
          <a:p>
            <a:r>
              <a:rPr lang="en-US" b="1" dirty="0" smtClean="0"/>
              <a:t>Generalization</a:t>
            </a:r>
            <a:r>
              <a:rPr lang="en-US" dirty="0" smtClean="0"/>
              <a:t> is the modeling activity that identifies abstract concept</a:t>
            </a:r>
          </a:p>
          <a:p>
            <a:r>
              <a:rPr lang="en-US" b="1" dirty="0" smtClean="0"/>
              <a:t>Specialization</a:t>
            </a:r>
            <a:r>
              <a:rPr lang="en-US" dirty="0" smtClean="0"/>
              <a:t> is the activity that identifies mode specific concepts</a:t>
            </a: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771408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erdalk\Desktop\F.Dicksan.University\SE\115047-0136066836_pp2\Bruegge JPG\fig05_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309563"/>
            <a:ext cx="11229975" cy="62388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651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erdalk\Desktop\F.Dicksan.University\SE\115047-0136066836_pp2\Bruegge JPG\fig05_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52550"/>
            <a:ext cx="11201400" cy="41529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5940193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r>
              <a:rPr lang="en-US" altLang="en-US" smtClean="0"/>
              <a:t>Class Identification </a:t>
            </a:r>
          </a:p>
        </p:txBody>
      </p:sp>
      <p:sp>
        <p:nvSpPr>
          <p:cNvPr id="25603" name="Rectangle 3"/>
          <p:cNvSpPr>
            <a:spLocks noGrp="1" noChangeArrowheads="1"/>
          </p:cNvSpPr>
          <p:nvPr>
            <p:ph type="body" idx="1"/>
          </p:nvPr>
        </p:nvSpPr>
        <p:spPr>
          <a:xfrm>
            <a:off x="323850" y="1835150"/>
            <a:ext cx="10515600" cy="2984500"/>
          </a:xfrm>
          <a:noFill/>
        </p:spPr>
        <p:txBody>
          <a:bodyPr/>
          <a:lstStyle/>
          <a:p>
            <a:pPr>
              <a:buFont typeface="Times" charset="0"/>
              <a:buNone/>
            </a:pPr>
            <a:r>
              <a:rPr lang="en-US" altLang="en-US" dirty="0" smtClean="0"/>
              <a:t>Class identification is crucial to object-oriented modeling</a:t>
            </a:r>
          </a:p>
          <a:p>
            <a:pPr lvl="1"/>
            <a:r>
              <a:rPr lang="en-US" altLang="en-US" dirty="0" smtClean="0">
                <a:ea typeface="ＭＳ Ｐゴシック" charset="-128"/>
              </a:rPr>
              <a:t>Helps to identify the important entities of a system</a:t>
            </a:r>
          </a:p>
          <a:p>
            <a:r>
              <a:rPr lang="en-US" altLang="en-US" dirty="0" smtClean="0"/>
              <a:t>Basic assumptions: </a:t>
            </a:r>
          </a:p>
          <a:p>
            <a:pPr lvl="1">
              <a:buFont typeface="Times" charset="0"/>
              <a:buNone/>
            </a:pPr>
            <a:r>
              <a:rPr lang="en-US" altLang="en-US" dirty="0" smtClean="0">
                <a:ea typeface="ＭＳ Ｐゴシック" charset="-128"/>
              </a:rPr>
              <a:t>1. We can find  the  classes  for a new software system </a:t>
            </a:r>
            <a:r>
              <a:rPr lang="en-US" altLang="en-US" dirty="0" smtClean="0">
                <a:solidFill>
                  <a:srgbClr val="FC0128"/>
                </a:solidFill>
                <a:ea typeface="ＭＳ Ｐゴシック" charset="-128"/>
              </a:rPr>
              <a:t>(Forward Engineering)</a:t>
            </a:r>
            <a:endParaRPr lang="en-US" altLang="en-US" dirty="0" smtClean="0">
              <a:ea typeface="ＭＳ Ｐゴシック" charset="-128"/>
            </a:endParaRPr>
          </a:p>
          <a:p>
            <a:pPr lvl="1">
              <a:buFont typeface="Times" charset="0"/>
              <a:buNone/>
            </a:pPr>
            <a:r>
              <a:rPr lang="en-US" altLang="en-US" dirty="0" smtClean="0">
                <a:ea typeface="ＭＳ Ｐゴシック" charset="-128"/>
              </a:rPr>
              <a:t>2. We can identify the  classes in  an existing system  </a:t>
            </a:r>
            <a:r>
              <a:rPr lang="en-US" altLang="en-US" dirty="0" smtClean="0">
                <a:solidFill>
                  <a:srgbClr val="FC0128"/>
                </a:solidFill>
                <a:ea typeface="ＭＳ Ｐゴシック" charset="-128"/>
              </a:rPr>
              <a:t>(Reverse Engineering)</a:t>
            </a:r>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4433273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t>CSCI-6620 Software Engineering -Fairleigh Dickinson University</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18" y="434090"/>
            <a:ext cx="10153934" cy="57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024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7"/>
          <p:cNvSpPr>
            <a:spLocks noGrp="1" noChangeArrowheads="1"/>
          </p:cNvSpPr>
          <p:nvPr>
            <p:ph type="title"/>
          </p:nvPr>
        </p:nvSpPr>
        <p:spPr>
          <a:xfrm>
            <a:off x="838200" y="283239"/>
            <a:ext cx="10515600" cy="849526"/>
          </a:xfrm>
        </p:spPr>
        <p:txBody>
          <a:bodyPr/>
          <a:lstStyle/>
          <a:p>
            <a:r>
              <a:rPr lang="en-US" altLang="en-US" dirty="0" smtClean="0"/>
              <a:t>Ways to find Objects </a:t>
            </a:r>
          </a:p>
        </p:txBody>
      </p:sp>
      <p:sp>
        <p:nvSpPr>
          <p:cNvPr id="124936" name="Rectangle 8"/>
          <p:cNvSpPr>
            <a:spLocks noGrp="1" noChangeArrowheads="1"/>
          </p:cNvSpPr>
          <p:nvPr>
            <p:ph type="body" idx="1"/>
          </p:nvPr>
        </p:nvSpPr>
        <p:spPr>
          <a:xfrm>
            <a:off x="711200" y="1066800"/>
            <a:ext cx="10668000" cy="4800600"/>
          </a:xfrm>
        </p:spPr>
        <p:txBody>
          <a:bodyPr/>
          <a:lstStyle/>
          <a:p>
            <a:r>
              <a:rPr lang="en-US" altLang="en-US" dirty="0" smtClean="0"/>
              <a:t>Syntactical investigation with Abbott‘s technique:</a:t>
            </a:r>
          </a:p>
          <a:p>
            <a:pPr lvl="1"/>
            <a:r>
              <a:rPr lang="en-US" altLang="en-US" dirty="0" smtClean="0">
                <a:ea typeface="ＭＳ Ｐゴシック" charset="-128"/>
              </a:rPr>
              <a:t>Flow of events  in use cases</a:t>
            </a:r>
          </a:p>
          <a:p>
            <a:pPr lvl="1"/>
            <a:r>
              <a:rPr lang="en-US" altLang="en-US" dirty="0" smtClean="0">
                <a:ea typeface="ＭＳ Ｐゴシック" charset="-128"/>
              </a:rPr>
              <a:t>Problem statement</a:t>
            </a:r>
          </a:p>
          <a:p>
            <a:pPr lvl="1">
              <a:buFont typeface="Times" charset="0"/>
              <a:buNone/>
            </a:pPr>
            <a:endParaRPr lang="en-US" altLang="en-US" dirty="0" smtClean="0">
              <a:ea typeface="ＭＳ Ｐゴシック" charset="-128"/>
            </a:endParaRPr>
          </a:p>
          <a:p>
            <a:r>
              <a:rPr lang="en-US" altLang="en-US" dirty="0" smtClean="0"/>
              <a:t>Use other knowledge sources:</a:t>
            </a:r>
          </a:p>
          <a:p>
            <a:pPr lvl="1"/>
            <a:r>
              <a:rPr lang="en-US" altLang="en-US" dirty="0" smtClean="0">
                <a:solidFill>
                  <a:srgbClr val="000088"/>
                </a:solidFill>
                <a:ea typeface="ＭＳ Ｐゴシック" charset="-128"/>
              </a:rPr>
              <a:t>Application knowledge:</a:t>
            </a:r>
            <a:r>
              <a:rPr lang="en-US" altLang="en-US" dirty="0" smtClean="0">
                <a:ea typeface="ＭＳ Ｐゴシック" charset="-128"/>
              </a:rPr>
              <a:t> End users and experts know the abstractions of the application domain</a:t>
            </a:r>
          </a:p>
          <a:p>
            <a:pPr lvl="1"/>
            <a:r>
              <a:rPr lang="en-US" altLang="en-US" dirty="0" smtClean="0">
                <a:solidFill>
                  <a:srgbClr val="000088"/>
                </a:solidFill>
                <a:ea typeface="ＭＳ Ｐゴシック" charset="-128"/>
              </a:rPr>
              <a:t>Solution knowledge:</a:t>
            </a:r>
            <a:r>
              <a:rPr lang="en-US" altLang="en-US" dirty="0" smtClean="0">
                <a:ea typeface="ＭＳ Ｐゴシック" charset="-128"/>
              </a:rPr>
              <a:t> Abstractions in the solution domain</a:t>
            </a:r>
          </a:p>
          <a:p>
            <a:pPr lvl="1"/>
            <a:r>
              <a:rPr lang="en-US" altLang="en-US" dirty="0" smtClean="0">
                <a:solidFill>
                  <a:srgbClr val="000088"/>
                </a:solidFill>
                <a:ea typeface="ＭＳ Ｐゴシック" charset="-128"/>
              </a:rPr>
              <a:t>General world knowledge:</a:t>
            </a:r>
            <a:r>
              <a:rPr lang="en-US" altLang="en-US" dirty="0" smtClean="0">
                <a:ea typeface="ＭＳ Ｐゴシック" charset="-128"/>
              </a:rPr>
              <a:t> Your generic knowledge and intuition</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6986429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altLang="en-US" smtClean="0"/>
              <a:t>Order of Activities for Object Identification </a:t>
            </a:r>
          </a:p>
        </p:txBody>
      </p:sp>
      <p:sp>
        <p:nvSpPr>
          <p:cNvPr id="276485" name="Rectangle 5"/>
          <p:cNvSpPr>
            <a:spLocks noGrp="1" noChangeArrowheads="1"/>
          </p:cNvSpPr>
          <p:nvPr>
            <p:ph type="body" idx="1"/>
          </p:nvPr>
        </p:nvSpPr>
        <p:spPr/>
        <p:txBody>
          <a:bodyPr/>
          <a:lstStyle/>
          <a:p>
            <a:pPr marL="457200" indent="-457200">
              <a:buFont typeface="Arial" charset="0"/>
              <a:buAutoNum type="arabicPeriod"/>
            </a:pPr>
            <a:r>
              <a:rPr lang="en-US" altLang="en-US" dirty="0" smtClean="0"/>
              <a:t>Formulate a few scenarios with help from an end user or application domain expert</a:t>
            </a:r>
          </a:p>
          <a:p>
            <a:pPr marL="457200" indent="-457200">
              <a:buFont typeface="Arial" charset="0"/>
              <a:buAutoNum type="arabicPeriod"/>
            </a:pPr>
            <a:r>
              <a:rPr lang="en-US" altLang="en-US" dirty="0" smtClean="0"/>
              <a:t>Extract the use cases  from the scenarios, with the help of an application domain expert</a:t>
            </a:r>
          </a:p>
          <a:p>
            <a:pPr marL="457200" indent="-457200">
              <a:buFont typeface="Times" charset="0"/>
              <a:buNone/>
            </a:pPr>
            <a:r>
              <a:rPr lang="en-US" altLang="en-US" dirty="0" smtClean="0"/>
              <a:t>3. Then proceed in parallel with the following:</a:t>
            </a:r>
          </a:p>
          <a:p>
            <a:pPr marL="838200" lvl="1" indent="-381000"/>
            <a:r>
              <a:rPr lang="en-US" altLang="en-US" sz="2400" dirty="0" smtClean="0">
                <a:ea typeface="ＭＳ Ｐゴシック" charset="-128"/>
              </a:rPr>
              <a:t>Analyze the flow of events in each use case using Abbot's textual analysis technique</a:t>
            </a:r>
          </a:p>
          <a:p>
            <a:pPr marL="838200" lvl="1" indent="-381000"/>
            <a:r>
              <a:rPr lang="en-US" altLang="en-US" sz="2400" dirty="0" smtClean="0">
                <a:ea typeface="ＭＳ Ｐゴシック" charset="-128"/>
              </a:rPr>
              <a:t>Generate the UML class diagram.</a:t>
            </a:r>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12320351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p:txBody>
          <a:bodyPr/>
          <a:lstStyle/>
          <a:p>
            <a:r>
              <a:rPr lang="en-US" altLang="en-US" smtClean="0"/>
              <a:t>Steps in Generating Class Diagrams </a:t>
            </a:r>
          </a:p>
        </p:txBody>
      </p:sp>
      <p:sp>
        <p:nvSpPr>
          <p:cNvPr id="130053" name="Rectangle 5"/>
          <p:cNvSpPr>
            <a:spLocks noGrp="1" noChangeArrowheads="1"/>
          </p:cNvSpPr>
          <p:nvPr>
            <p:ph type="body" idx="1"/>
          </p:nvPr>
        </p:nvSpPr>
        <p:spPr>
          <a:xfrm>
            <a:off x="711200" y="1295400"/>
            <a:ext cx="11074400" cy="4800600"/>
          </a:xfrm>
        </p:spPr>
        <p:txBody>
          <a:bodyPr/>
          <a:lstStyle/>
          <a:p>
            <a:pPr marL="457200" indent="-457200"/>
            <a:endParaRPr lang="en-US" altLang="en-US" dirty="0" smtClean="0"/>
          </a:p>
          <a:p>
            <a:pPr marL="457200" indent="-457200">
              <a:buFont typeface="Arial" charset="0"/>
              <a:buAutoNum type="arabicPeriod"/>
            </a:pPr>
            <a:r>
              <a:rPr lang="en-US" altLang="en-US" dirty="0" smtClean="0"/>
              <a:t>Class identification (textual analysis, domain expert) </a:t>
            </a:r>
          </a:p>
          <a:p>
            <a:pPr marL="457200" indent="-457200">
              <a:buFont typeface="Arial" charset="0"/>
              <a:buAutoNum type="arabicPeriod"/>
            </a:pPr>
            <a:r>
              <a:rPr lang="en-US" altLang="en-US" dirty="0" smtClean="0"/>
              <a:t>Identification of attributes and operations (sometimes before the classes are found!)</a:t>
            </a:r>
          </a:p>
          <a:p>
            <a:pPr marL="457200" indent="-457200">
              <a:buFont typeface="Arial" charset="0"/>
              <a:buAutoNum type="arabicPeriod"/>
            </a:pPr>
            <a:r>
              <a:rPr lang="en-US" altLang="en-US" dirty="0" smtClean="0"/>
              <a:t>Identification of associations between classes</a:t>
            </a:r>
          </a:p>
          <a:p>
            <a:pPr marL="457200" indent="-457200">
              <a:buFont typeface="Arial" charset="0"/>
              <a:buAutoNum type="arabicPeriod"/>
            </a:pPr>
            <a:r>
              <a:rPr lang="en-US" altLang="en-US" dirty="0" smtClean="0"/>
              <a:t>Identification of multiplicities</a:t>
            </a:r>
          </a:p>
          <a:p>
            <a:pPr marL="457200" indent="-457200">
              <a:buFont typeface="Arial" charset="0"/>
              <a:buAutoNum type="arabicPeriod"/>
            </a:pPr>
            <a:r>
              <a:rPr lang="en-US" altLang="en-US" dirty="0" smtClean="0"/>
              <a:t>Identification of roles</a:t>
            </a:r>
          </a:p>
          <a:p>
            <a:pPr marL="457200" indent="-457200">
              <a:buFont typeface="Arial" charset="0"/>
              <a:buAutoNum type="arabicPeriod"/>
            </a:pPr>
            <a:r>
              <a:rPr lang="en-US" altLang="en-US" dirty="0" smtClean="0"/>
              <a:t>Identification of inheritance</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96749737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p:txBody>
          <a:bodyPr/>
          <a:lstStyle/>
          <a:p>
            <a:r>
              <a:rPr lang="en-US" altLang="en-US" smtClean="0"/>
              <a:t>Finding Participating Objects in Use Cases</a:t>
            </a:r>
          </a:p>
        </p:txBody>
      </p:sp>
      <p:sp>
        <p:nvSpPr>
          <p:cNvPr id="103429" name="Rectangle 5"/>
          <p:cNvSpPr>
            <a:spLocks noGrp="1" noChangeArrowheads="1"/>
          </p:cNvSpPr>
          <p:nvPr>
            <p:ph type="body" idx="1"/>
          </p:nvPr>
        </p:nvSpPr>
        <p:spPr>
          <a:xfrm>
            <a:off x="696384" y="1295400"/>
            <a:ext cx="10566400" cy="5029200"/>
          </a:xfrm>
        </p:spPr>
        <p:txBody>
          <a:bodyPr/>
          <a:lstStyle/>
          <a:p>
            <a:r>
              <a:rPr lang="en-US" altLang="en-US" dirty="0" smtClean="0"/>
              <a:t>Pick a use case and look at flow of events  </a:t>
            </a:r>
          </a:p>
          <a:p>
            <a:r>
              <a:rPr lang="en-US" altLang="en-US" dirty="0" smtClean="0"/>
              <a:t>Do a textual analysis (noun-verb analysis)</a:t>
            </a:r>
          </a:p>
          <a:p>
            <a:pPr lvl="1"/>
            <a:r>
              <a:rPr lang="en-US" altLang="en-US" dirty="0" smtClean="0">
                <a:ea typeface="ＭＳ Ｐゴシック" charset="-128"/>
              </a:rPr>
              <a:t>Nouns are candidates for objects/classes </a:t>
            </a:r>
          </a:p>
          <a:p>
            <a:pPr lvl="1"/>
            <a:r>
              <a:rPr lang="en-US" altLang="en-US" dirty="0" smtClean="0">
                <a:ea typeface="ＭＳ Ｐゴシック" charset="-128"/>
              </a:rPr>
              <a:t>Verbs are candidates for operations</a:t>
            </a:r>
          </a:p>
          <a:p>
            <a:pPr lvl="1"/>
            <a:r>
              <a:rPr lang="en-US" altLang="en-US" dirty="0" smtClean="0">
                <a:ea typeface="ＭＳ Ｐゴシック" charset="-128"/>
              </a:rPr>
              <a:t>This is also called </a:t>
            </a:r>
            <a:r>
              <a:rPr lang="en-US" altLang="en-US" dirty="0" smtClean="0">
                <a:solidFill>
                  <a:srgbClr val="FCAE0F"/>
                </a:solidFill>
                <a:ea typeface="ＭＳ Ｐゴシック" charset="-128"/>
              </a:rPr>
              <a:t>Abbott’s Technique</a:t>
            </a:r>
          </a:p>
          <a:p>
            <a:endParaRPr lang="en-US" altLang="en-US" dirty="0" smtClean="0">
              <a:solidFill>
                <a:srgbClr val="FCAE0F"/>
              </a:solidFill>
            </a:endParaRPr>
          </a:p>
          <a:p>
            <a:r>
              <a:rPr lang="en-US" altLang="en-US" dirty="0" smtClean="0"/>
              <a:t>After objects/classes are found, identify their types</a:t>
            </a:r>
            <a:endParaRPr lang="en-US" altLang="en-US" dirty="0" smtClean="0">
              <a:solidFill>
                <a:srgbClr val="FCAE0F"/>
              </a:solidFill>
            </a:endParaRPr>
          </a:p>
          <a:p>
            <a:pPr lvl="1"/>
            <a:r>
              <a:rPr lang="en-US" altLang="en-US" dirty="0" smtClean="0">
                <a:ea typeface="ＭＳ Ｐゴシック" charset="-128"/>
              </a:rPr>
              <a:t>Identify </a:t>
            </a:r>
            <a:r>
              <a:rPr lang="en-US" altLang="en-US" dirty="0" smtClean="0">
                <a:solidFill>
                  <a:srgbClr val="FC0128"/>
                </a:solidFill>
                <a:ea typeface="ＭＳ Ｐゴシック" charset="-128"/>
              </a:rPr>
              <a:t>real world entities</a:t>
            </a:r>
            <a:r>
              <a:rPr lang="en-US" altLang="en-US" dirty="0" smtClean="0">
                <a:ea typeface="ＭＳ Ｐゴシック" charset="-128"/>
              </a:rPr>
              <a:t> that the system needs to keep track of (</a:t>
            </a:r>
            <a:r>
              <a:rPr lang="en-US" altLang="en-US" dirty="0" err="1" smtClean="0">
                <a:ea typeface="ＭＳ Ｐゴシック" charset="-128"/>
              </a:rPr>
              <a:t>FieldOfficer</a:t>
            </a:r>
            <a:r>
              <a:rPr lang="en-US" altLang="en-US" dirty="0" smtClean="0">
                <a:ea typeface="ＭＳ Ｐゴシック" charset="-128"/>
              </a:rPr>
              <a:t> </a:t>
            </a:r>
            <a:r>
              <a:rPr lang="en-US" altLang="en-US" dirty="0" smtClean="0">
                <a:ea typeface="ＭＳ Ｐゴシック" charset="-128"/>
                <a:sym typeface="Monotype Sorts" charset="2"/>
              </a:rPr>
              <a:t></a:t>
            </a:r>
            <a:r>
              <a:rPr lang="en-US" altLang="en-US" dirty="0" smtClean="0">
                <a:ea typeface="ＭＳ Ｐゴシック" charset="-128"/>
              </a:rPr>
              <a:t> Entity Object)</a:t>
            </a:r>
          </a:p>
          <a:p>
            <a:pPr lvl="1"/>
            <a:r>
              <a:rPr lang="en-US" altLang="en-US" dirty="0" smtClean="0">
                <a:ea typeface="ＭＳ Ｐゴシック" charset="-128"/>
              </a:rPr>
              <a:t>Identify </a:t>
            </a:r>
            <a:r>
              <a:rPr lang="en-US" altLang="en-US" dirty="0" smtClean="0">
                <a:solidFill>
                  <a:srgbClr val="FC0128"/>
                </a:solidFill>
                <a:ea typeface="ＭＳ Ｐゴシック" charset="-128"/>
              </a:rPr>
              <a:t>real world procedures</a:t>
            </a:r>
            <a:r>
              <a:rPr lang="en-US" altLang="en-US" dirty="0" smtClean="0">
                <a:ea typeface="ＭＳ Ｐゴシック" charset="-128"/>
              </a:rPr>
              <a:t> that the system needs to keep track of (</a:t>
            </a:r>
            <a:r>
              <a:rPr lang="en-US" altLang="en-US" dirty="0" err="1" smtClean="0">
                <a:ea typeface="ＭＳ Ｐゴシック" charset="-128"/>
              </a:rPr>
              <a:t>EmergencyPlan</a:t>
            </a:r>
            <a:r>
              <a:rPr lang="en-US" altLang="en-US" dirty="0" smtClean="0">
                <a:ea typeface="ＭＳ Ｐゴシック" charset="-128"/>
              </a:rPr>
              <a:t> </a:t>
            </a:r>
            <a:r>
              <a:rPr lang="en-US" altLang="en-US" dirty="0" smtClean="0">
                <a:ea typeface="ＭＳ Ｐゴシック" charset="-128"/>
                <a:sym typeface="Monotype Sorts" charset="2"/>
              </a:rPr>
              <a:t></a:t>
            </a:r>
            <a:r>
              <a:rPr lang="en-US" altLang="en-US" dirty="0" smtClean="0">
                <a:ea typeface="ＭＳ Ｐゴシック" charset="-128"/>
              </a:rPr>
              <a:t> Control Object)</a:t>
            </a:r>
          </a:p>
          <a:p>
            <a:pPr lvl="1"/>
            <a:r>
              <a:rPr lang="en-US" altLang="en-US" dirty="0" smtClean="0">
                <a:ea typeface="ＭＳ Ｐゴシック" charset="-128"/>
              </a:rPr>
              <a:t>Identify </a:t>
            </a:r>
            <a:r>
              <a:rPr lang="en-US" altLang="en-US" dirty="0" smtClean="0">
                <a:solidFill>
                  <a:srgbClr val="FC0128"/>
                </a:solidFill>
                <a:ea typeface="ＭＳ Ｐゴシック" charset="-128"/>
              </a:rPr>
              <a:t>interface artifacts</a:t>
            </a:r>
            <a:r>
              <a:rPr lang="en-US" altLang="en-US" dirty="0" smtClean="0">
                <a:ea typeface="ＭＳ Ｐゴシック" charset="-128"/>
              </a:rPr>
              <a:t> (</a:t>
            </a:r>
            <a:r>
              <a:rPr lang="en-US" altLang="en-US" dirty="0" err="1" smtClean="0">
                <a:ea typeface="ＭＳ Ｐゴシック" charset="-128"/>
              </a:rPr>
              <a:t>PoliceStation</a:t>
            </a:r>
            <a:r>
              <a:rPr lang="en-US" altLang="en-US" dirty="0" smtClean="0">
                <a:ea typeface="ＭＳ Ｐゴシック" charset="-128"/>
              </a:rPr>
              <a:t> </a:t>
            </a:r>
            <a:r>
              <a:rPr lang="en-US" altLang="en-US" dirty="0" smtClean="0">
                <a:ea typeface="ＭＳ Ｐゴシック" charset="-128"/>
                <a:sym typeface="Monotype Sorts" charset="2"/>
              </a:rPr>
              <a:t></a:t>
            </a:r>
            <a:r>
              <a:rPr lang="en-US" altLang="en-US" dirty="0" smtClean="0">
                <a:ea typeface="ＭＳ Ｐゴシック" charset="-128"/>
              </a:rPr>
              <a:t> Boundary Object).</a:t>
            </a:r>
          </a:p>
          <a:p>
            <a:pPr lvl="1"/>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845376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18" y="63500"/>
            <a:ext cx="11872383" cy="762000"/>
          </a:xfrm>
        </p:spPr>
        <p:txBody>
          <a:bodyPr/>
          <a:lstStyle/>
          <a:p>
            <a:r>
              <a:rPr lang="en-US" altLang="en-US" dirty="0" smtClean="0"/>
              <a:t>Example for using the Technique</a:t>
            </a:r>
          </a:p>
        </p:txBody>
      </p:sp>
      <p:sp>
        <p:nvSpPr>
          <p:cNvPr id="50179" name="Rectangle 3"/>
          <p:cNvSpPr>
            <a:spLocks noGrp="1" noChangeArrowheads="1"/>
          </p:cNvSpPr>
          <p:nvPr>
            <p:ph type="body" idx="1"/>
          </p:nvPr>
        </p:nvSpPr>
        <p:spPr>
          <a:xfrm>
            <a:off x="711200" y="1371600"/>
            <a:ext cx="10871200" cy="4457700"/>
          </a:xfrm>
        </p:spPr>
        <p:txBody>
          <a:bodyPr>
            <a:normAutofit/>
          </a:bodyPr>
          <a:lstStyle/>
          <a:p>
            <a:pPr>
              <a:lnSpc>
                <a:spcPct val="80000"/>
              </a:lnSpc>
            </a:pPr>
            <a:r>
              <a:rPr lang="en-US" altLang="en-US" dirty="0" smtClean="0">
                <a:latin typeface="Courier" charset="0"/>
              </a:rPr>
              <a:t>The customer enters the store to buy a toy. </a:t>
            </a:r>
          </a:p>
          <a:p>
            <a:pPr>
              <a:lnSpc>
                <a:spcPct val="80000"/>
              </a:lnSpc>
            </a:pPr>
            <a:r>
              <a:rPr lang="en-US" altLang="en-US" dirty="0" smtClean="0">
                <a:latin typeface="Courier" charset="0"/>
              </a:rPr>
              <a:t>It has to be a toy that his daughter likes and it must cost less than 50 Dollars</a:t>
            </a:r>
          </a:p>
          <a:p>
            <a:pPr>
              <a:lnSpc>
                <a:spcPct val="80000"/>
              </a:lnSpc>
            </a:pPr>
            <a:r>
              <a:rPr lang="en-US" altLang="en-US" dirty="0" smtClean="0">
                <a:latin typeface="Courier" charset="0"/>
              </a:rPr>
              <a:t>He tries a videogame, which uses a data glove and a head-mounted display. He likes it.</a:t>
            </a:r>
          </a:p>
          <a:p>
            <a:pPr>
              <a:lnSpc>
                <a:spcPct val="80000"/>
              </a:lnSpc>
            </a:pPr>
            <a:r>
              <a:rPr lang="en-US" altLang="en-US" dirty="0" smtClean="0">
                <a:latin typeface="Courier" charset="0"/>
              </a:rPr>
              <a:t>An assistant helps him. </a:t>
            </a:r>
          </a:p>
          <a:p>
            <a:pPr>
              <a:lnSpc>
                <a:spcPct val="80000"/>
              </a:lnSpc>
            </a:pPr>
            <a:r>
              <a:rPr lang="en-US" altLang="en-US" dirty="0" smtClean="0">
                <a:latin typeface="Courier" charset="0"/>
              </a:rPr>
              <a:t>The suitability of the game depends on the age of the child. </a:t>
            </a:r>
          </a:p>
          <a:p>
            <a:pPr>
              <a:lnSpc>
                <a:spcPct val="80000"/>
              </a:lnSpc>
            </a:pPr>
            <a:r>
              <a:rPr lang="en-US" altLang="en-US" dirty="0" smtClean="0">
                <a:latin typeface="Courier" charset="0"/>
              </a:rPr>
              <a:t>His daughter is only 3 years old. </a:t>
            </a:r>
          </a:p>
          <a:p>
            <a:pPr>
              <a:lnSpc>
                <a:spcPct val="80000"/>
              </a:lnSpc>
            </a:pPr>
            <a:r>
              <a:rPr lang="en-US" altLang="en-US" dirty="0" smtClean="0">
                <a:latin typeface="Courier" charset="0"/>
              </a:rPr>
              <a:t>The assistant recommends another type of toy, namely the </a:t>
            </a:r>
            <a:r>
              <a:rPr lang="en-US" altLang="en-US" dirty="0" err="1" smtClean="0">
                <a:latin typeface="Courier" charset="0"/>
              </a:rPr>
              <a:t>boardgame</a:t>
            </a:r>
            <a:r>
              <a:rPr lang="en-US" altLang="en-US" dirty="0" smtClean="0">
                <a:latin typeface="Courier" charset="0"/>
              </a:rPr>
              <a:t> “Monopoly".</a:t>
            </a:r>
            <a:endParaRPr lang="en-US" altLang="en-US" b="1" dirty="0" smtClean="0">
              <a:latin typeface="Courier" charset="0"/>
            </a:endParaRPr>
          </a:p>
          <a:p>
            <a:pPr>
              <a:lnSpc>
                <a:spcPct val="80000"/>
              </a:lnSpc>
            </a:pPr>
            <a:endParaRPr lang="en-US" altLang="en-US" dirty="0" smtClean="0">
              <a:latin typeface="Courier" charset="0"/>
            </a:endParaRPr>
          </a:p>
        </p:txBody>
      </p:sp>
      <p:sp>
        <p:nvSpPr>
          <p:cNvPr id="50180" name="Text Box 70"/>
          <p:cNvSpPr txBox="1">
            <a:spLocks noChangeArrowheads="1"/>
          </p:cNvSpPr>
          <p:nvPr/>
        </p:nvSpPr>
        <p:spPr bwMode="auto">
          <a:xfrm>
            <a:off x="609601" y="914401"/>
            <a:ext cx="28408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800" b="1" dirty="0"/>
              <a:t>Flow of Events: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24207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58800" y="222250"/>
            <a:ext cx="11328400" cy="863600"/>
          </a:xfrm>
          <a:noFill/>
        </p:spPr>
        <p:txBody>
          <a:bodyPr>
            <a:normAutofit fontScale="90000"/>
          </a:bodyPr>
          <a:lstStyle/>
          <a:p>
            <a:r>
              <a:rPr lang="en-US" altLang="en-US" dirty="0" smtClean="0"/>
              <a:t>Mapping parts of speech to model components </a:t>
            </a:r>
            <a:r>
              <a:rPr lang="en-US" altLang="en-US" smtClean="0"/>
              <a:t>(Abbott’s </a:t>
            </a:r>
            <a:r>
              <a:rPr lang="en-US" altLang="en-US" dirty="0" smtClean="0"/>
              <a:t>Technique)</a:t>
            </a:r>
          </a:p>
        </p:txBody>
      </p:sp>
      <p:sp>
        <p:nvSpPr>
          <p:cNvPr id="52227" name="Rectangle 6"/>
          <p:cNvSpPr>
            <a:spLocks noChangeArrowheads="1"/>
          </p:cNvSpPr>
          <p:nvPr/>
        </p:nvSpPr>
        <p:spPr bwMode="auto">
          <a:xfrm>
            <a:off x="3204633"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28" name="Rectangle 7"/>
          <p:cNvSpPr>
            <a:spLocks noChangeArrowheads="1"/>
          </p:cNvSpPr>
          <p:nvPr/>
        </p:nvSpPr>
        <p:spPr bwMode="auto">
          <a:xfrm>
            <a:off x="3242733"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29" name="Rectangle 8"/>
          <p:cNvSpPr>
            <a:spLocks noChangeArrowheads="1"/>
          </p:cNvSpPr>
          <p:nvPr/>
        </p:nvSpPr>
        <p:spPr bwMode="auto">
          <a:xfrm>
            <a:off x="3939117"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0" name="Rectangle 10"/>
          <p:cNvSpPr>
            <a:spLocks noChangeArrowheads="1"/>
          </p:cNvSpPr>
          <p:nvPr/>
        </p:nvSpPr>
        <p:spPr bwMode="auto">
          <a:xfrm>
            <a:off x="7213600"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1" name="Rectangle 11"/>
          <p:cNvSpPr>
            <a:spLocks noChangeArrowheads="1"/>
          </p:cNvSpPr>
          <p:nvPr/>
        </p:nvSpPr>
        <p:spPr bwMode="auto">
          <a:xfrm>
            <a:off x="8123767"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2" name="Rectangle 13"/>
          <p:cNvSpPr>
            <a:spLocks noChangeArrowheads="1"/>
          </p:cNvSpPr>
          <p:nvPr/>
        </p:nvSpPr>
        <p:spPr bwMode="auto">
          <a:xfrm>
            <a:off x="10797117" y="11636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3" name="Rectangle 16"/>
          <p:cNvSpPr>
            <a:spLocks noChangeArrowheads="1"/>
          </p:cNvSpPr>
          <p:nvPr/>
        </p:nvSpPr>
        <p:spPr bwMode="auto">
          <a:xfrm>
            <a:off x="2855384"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4" name="Rectangle 17"/>
          <p:cNvSpPr>
            <a:spLocks noChangeArrowheads="1"/>
          </p:cNvSpPr>
          <p:nvPr/>
        </p:nvSpPr>
        <p:spPr bwMode="auto">
          <a:xfrm>
            <a:off x="3242733"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5" name="Rectangle 18"/>
          <p:cNvSpPr>
            <a:spLocks noChangeArrowheads="1"/>
          </p:cNvSpPr>
          <p:nvPr/>
        </p:nvSpPr>
        <p:spPr bwMode="auto">
          <a:xfrm>
            <a:off x="3939117"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6" name="Rectangle 20"/>
          <p:cNvSpPr>
            <a:spLocks noChangeArrowheads="1"/>
          </p:cNvSpPr>
          <p:nvPr/>
        </p:nvSpPr>
        <p:spPr bwMode="auto">
          <a:xfrm>
            <a:off x="5488517"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7" name="Rectangle 21"/>
          <p:cNvSpPr>
            <a:spLocks noChangeArrowheads="1"/>
          </p:cNvSpPr>
          <p:nvPr/>
        </p:nvSpPr>
        <p:spPr bwMode="auto">
          <a:xfrm>
            <a:off x="6032500"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8" name="Rectangle 22"/>
          <p:cNvSpPr>
            <a:spLocks noChangeArrowheads="1"/>
          </p:cNvSpPr>
          <p:nvPr/>
        </p:nvSpPr>
        <p:spPr bwMode="auto">
          <a:xfrm>
            <a:off x="6728884"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39" name="Rectangle 23"/>
          <p:cNvSpPr>
            <a:spLocks noChangeArrowheads="1"/>
          </p:cNvSpPr>
          <p:nvPr/>
        </p:nvSpPr>
        <p:spPr bwMode="auto">
          <a:xfrm>
            <a:off x="8123767"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0" name="Rectangle 25"/>
          <p:cNvSpPr>
            <a:spLocks noChangeArrowheads="1"/>
          </p:cNvSpPr>
          <p:nvPr/>
        </p:nvSpPr>
        <p:spPr bwMode="auto">
          <a:xfrm>
            <a:off x="10951633" y="167481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1" name="Rectangle 28"/>
          <p:cNvSpPr>
            <a:spLocks noChangeArrowheads="1"/>
          </p:cNvSpPr>
          <p:nvPr/>
        </p:nvSpPr>
        <p:spPr bwMode="auto">
          <a:xfrm>
            <a:off x="3223684"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2" name="Rectangle 29"/>
          <p:cNvSpPr>
            <a:spLocks noChangeArrowheads="1"/>
          </p:cNvSpPr>
          <p:nvPr/>
        </p:nvSpPr>
        <p:spPr bwMode="auto">
          <a:xfrm>
            <a:off x="3242733"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3" name="Rectangle 30"/>
          <p:cNvSpPr>
            <a:spLocks noChangeArrowheads="1"/>
          </p:cNvSpPr>
          <p:nvPr/>
        </p:nvSpPr>
        <p:spPr bwMode="auto">
          <a:xfrm>
            <a:off x="3939117"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4" name="Rectangle 32"/>
          <p:cNvSpPr>
            <a:spLocks noChangeArrowheads="1"/>
          </p:cNvSpPr>
          <p:nvPr/>
        </p:nvSpPr>
        <p:spPr bwMode="auto">
          <a:xfrm>
            <a:off x="5314951"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5" name="Rectangle 33"/>
          <p:cNvSpPr>
            <a:spLocks noChangeArrowheads="1"/>
          </p:cNvSpPr>
          <p:nvPr/>
        </p:nvSpPr>
        <p:spPr bwMode="auto">
          <a:xfrm>
            <a:off x="5334000"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6" name="Rectangle 34"/>
          <p:cNvSpPr>
            <a:spLocks noChangeArrowheads="1"/>
          </p:cNvSpPr>
          <p:nvPr/>
        </p:nvSpPr>
        <p:spPr bwMode="auto">
          <a:xfrm>
            <a:off x="6032500"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7" name="Rectangle 35"/>
          <p:cNvSpPr>
            <a:spLocks noChangeArrowheads="1"/>
          </p:cNvSpPr>
          <p:nvPr/>
        </p:nvSpPr>
        <p:spPr bwMode="auto">
          <a:xfrm>
            <a:off x="6728884"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8" name="Rectangle 36"/>
          <p:cNvSpPr>
            <a:spLocks noChangeArrowheads="1"/>
          </p:cNvSpPr>
          <p:nvPr/>
        </p:nvSpPr>
        <p:spPr bwMode="auto">
          <a:xfrm>
            <a:off x="8123767" y="218598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49" name="Rectangle 41"/>
          <p:cNvSpPr>
            <a:spLocks noChangeArrowheads="1"/>
          </p:cNvSpPr>
          <p:nvPr/>
        </p:nvSpPr>
        <p:spPr bwMode="auto">
          <a:xfrm>
            <a:off x="2719917"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0" name="Rectangle 42"/>
          <p:cNvSpPr>
            <a:spLocks noChangeArrowheads="1"/>
          </p:cNvSpPr>
          <p:nvPr/>
        </p:nvSpPr>
        <p:spPr bwMode="auto">
          <a:xfrm>
            <a:off x="3242733"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1" name="Rectangle 43"/>
          <p:cNvSpPr>
            <a:spLocks noChangeArrowheads="1"/>
          </p:cNvSpPr>
          <p:nvPr/>
        </p:nvSpPr>
        <p:spPr bwMode="auto">
          <a:xfrm>
            <a:off x="3939117"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2" name="Rectangle 45"/>
          <p:cNvSpPr>
            <a:spLocks noChangeArrowheads="1"/>
          </p:cNvSpPr>
          <p:nvPr/>
        </p:nvSpPr>
        <p:spPr bwMode="auto">
          <a:xfrm>
            <a:off x="5683251"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3" name="Rectangle 46"/>
          <p:cNvSpPr>
            <a:spLocks noChangeArrowheads="1"/>
          </p:cNvSpPr>
          <p:nvPr/>
        </p:nvSpPr>
        <p:spPr bwMode="auto">
          <a:xfrm>
            <a:off x="6032500"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4" name="Rectangle 47"/>
          <p:cNvSpPr>
            <a:spLocks noChangeArrowheads="1"/>
          </p:cNvSpPr>
          <p:nvPr/>
        </p:nvSpPr>
        <p:spPr bwMode="auto">
          <a:xfrm>
            <a:off x="6728884"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5" name="Rectangle 48"/>
          <p:cNvSpPr>
            <a:spLocks noChangeArrowheads="1"/>
          </p:cNvSpPr>
          <p:nvPr/>
        </p:nvSpPr>
        <p:spPr bwMode="auto">
          <a:xfrm>
            <a:off x="8123767"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6" name="Rectangle 50"/>
          <p:cNvSpPr>
            <a:spLocks noChangeArrowheads="1"/>
          </p:cNvSpPr>
          <p:nvPr/>
        </p:nvSpPr>
        <p:spPr bwMode="auto">
          <a:xfrm>
            <a:off x="10041467" y="26971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7" name="Rectangle 53"/>
          <p:cNvSpPr>
            <a:spLocks noChangeArrowheads="1"/>
          </p:cNvSpPr>
          <p:nvPr/>
        </p:nvSpPr>
        <p:spPr bwMode="auto">
          <a:xfrm>
            <a:off x="2622551"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8" name="Rectangle 54"/>
          <p:cNvSpPr>
            <a:spLocks noChangeArrowheads="1"/>
          </p:cNvSpPr>
          <p:nvPr/>
        </p:nvSpPr>
        <p:spPr bwMode="auto">
          <a:xfrm>
            <a:off x="3242733"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59" name="Rectangle 55"/>
          <p:cNvSpPr>
            <a:spLocks noChangeArrowheads="1"/>
          </p:cNvSpPr>
          <p:nvPr/>
        </p:nvSpPr>
        <p:spPr bwMode="auto">
          <a:xfrm>
            <a:off x="3939117"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0" name="Rectangle 57"/>
          <p:cNvSpPr>
            <a:spLocks noChangeArrowheads="1"/>
          </p:cNvSpPr>
          <p:nvPr/>
        </p:nvSpPr>
        <p:spPr bwMode="auto">
          <a:xfrm>
            <a:off x="6265333"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1" name="Rectangle 58"/>
          <p:cNvSpPr>
            <a:spLocks noChangeArrowheads="1"/>
          </p:cNvSpPr>
          <p:nvPr/>
        </p:nvSpPr>
        <p:spPr bwMode="auto">
          <a:xfrm>
            <a:off x="6728884"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2" name="Rectangle 59"/>
          <p:cNvSpPr>
            <a:spLocks noChangeArrowheads="1"/>
          </p:cNvSpPr>
          <p:nvPr/>
        </p:nvSpPr>
        <p:spPr bwMode="auto">
          <a:xfrm>
            <a:off x="8123767"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3" name="Rectangle 61"/>
          <p:cNvSpPr>
            <a:spLocks noChangeArrowheads="1"/>
          </p:cNvSpPr>
          <p:nvPr/>
        </p:nvSpPr>
        <p:spPr bwMode="auto">
          <a:xfrm>
            <a:off x="11358033" y="3208339"/>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4" name="Rectangle 64"/>
          <p:cNvSpPr>
            <a:spLocks noChangeArrowheads="1"/>
          </p:cNvSpPr>
          <p:nvPr/>
        </p:nvSpPr>
        <p:spPr bwMode="auto">
          <a:xfrm>
            <a:off x="2796117"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5" name="Rectangle 65"/>
          <p:cNvSpPr>
            <a:spLocks noChangeArrowheads="1"/>
          </p:cNvSpPr>
          <p:nvPr/>
        </p:nvSpPr>
        <p:spPr bwMode="auto">
          <a:xfrm>
            <a:off x="3242733"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6" name="Rectangle 66"/>
          <p:cNvSpPr>
            <a:spLocks noChangeArrowheads="1"/>
          </p:cNvSpPr>
          <p:nvPr/>
        </p:nvSpPr>
        <p:spPr bwMode="auto">
          <a:xfrm>
            <a:off x="3939117"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7" name="Rectangle 68"/>
          <p:cNvSpPr>
            <a:spLocks noChangeArrowheads="1"/>
          </p:cNvSpPr>
          <p:nvPr/>
        </p:nvSpPr>
        <p:spPr bwMode="auto">
          <a:xfrm>
            <a:off x="6284384"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8" name="Rectangle 69"/>
          <p:cNvSpPr>
            <a:spLocks noChangeArrowheads="1"/>
          </p:cNvSpPr>
          <p:nvPr/>
        </p:nvSpPr>
        <p:spPr bwMode="auto">
          <a:xfrm>
            <a:off x="6728884"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69" name="Rectangle 70"/>
          <p:cNvSpPr>
            <a:spLocks noChangeArrowheads="1"/>
          </p:cNvSpPr>
          <p:nvPr/>
        </p:nvSpPr>
        <p:spPr bwMode="auto">
          <a:xfrm>
            <a:off x="8123767"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0" name="Rectangle 72"/>
          <p:cNvSpPr>
            <a:spLocks noChangeArrowheads="1"/>
          </p:cNvSpPr>
          <p:nvPr/>
        </p:nvSpPr>
        <p:spPr bwMode="auto">
          <a:xfrm>
            <a:off x="10390717" y="37179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1" name="Rectangle 75"/>
          <p:cNvSpPr>
            <a:spLocks noChangeArrowheads="1"/>
          </p:cNvSpPr>
          <p:nvPr/>
        </p:nvSpPr>
        <p:spPr bwMode="auto">
          <a:xfrm>
            <a:off x="2719917"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2" name="Rectangle 76"/>
          <p:cNvSpPr>
            <a:spLocks noChangeArrowheads="1"/>
          </p:cNvSpPr>
          <p:nvPr/>
        </p:nvSpPr>
        <p:spPr bwMode="auto">
          <a:xfrm>
            <a:off x="3242733"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3" name="Rectangle 77"/>
          <p:cNvSpPr>
            <a:spLocks noChangeArrowheads="1"/>
          </p:cNvSpPr>
          <p:nvPr/>
        </p:nvSpPr>
        <p:spPr bwMode="auto">
          <a:xfrm>
            <a:off x="3939117"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4" name="Rectangle 79"/>
          <p:cNvSpPr>
            <a:spLocks noChangeArrowheads="1"/>
          </p:cNvSpPr>
          <p:nvPr/>
        </p:nvSpPr>
        <p:spPr bwMode="auto">
          <a:xfrm>
            <a:off x="6013451"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5" name="Rectangle 80"/>
          <p:cNvSpPr>
            <a:spLocks noChangeArrowheads="1"/>
          </p:cNvSpPr>
          <p:nvPr/>
        </p:nvSpPr>
        <p:spPr bwMode="auto">
          <a:xfrm>
            <a:off x="6032500"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6" name="Rectangle 81"/>
          <p:cNvSpPr>
            <a:spLocks noChangeArrowheads="1"/>
          </p:cNvSpPr>
          <p:nvPr/>
        </p:nvSpPr>
        <p:spPr bwMode="auto">
          <a:xfrm>
            <a:off x="6728884"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7" name="Rectangle 82"/>
          <p:cNvSpPr>
            <a:spLocks noChangeArrowheads="1"/>
          </p:cNvSpPr>
          <p:nvPr/>
        </p:nvSpPr>
        <p:spPr bwMode="auto">
          <a:xfrm>
            <a:off x="8123767"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8" name="Rectangle 84"/>
          <p:cNvSpPr>
            <a:spLocks noChangeArrowheads="1"/>
          </p:cNvSpPr>
          <p:nvPr/>
        </p:nvSpPr>
        <p:spPr bwMode="auto">
          <a:xfrm>
            <a:off x="10602384" y="422910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79" name="Rectangle 87"/>
          <p:cNvSpPr>
            <a:spLocks noChangeArrowheads="1"/>
          </p:cNvSpPr>
          <p:nvPr/>
        </p:nvSpPr>
        <p:spPr bwMode="auto">
          <a:xfrm>
            <a:off x="2408767"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0" name="Rectangle 88"/>
          <p:cNvSpPr>
            <a:spLocks noChangeArrowheads="1"/>
          </p:cNvSpPr>
          <p:nvPr/>
        </p:nvSpPr>
        <p:spPr bwMode="auto">
          <a:xfrm>
            <a:off x="2546351"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1" name="Rectangle 89"/>
          <p:cNvSpPr>
            <a:spLocks noChangeArrowheads="1"/>
          </p:cNvSpPr>
          <p:nvPr/>
        </p:nvSpPr>
        <p:spPr bwMode="auto">
          <a:xfrm>
            <a:off x="3242733"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2" name="Rectangle 90"/>
          <p:cNvSpPr>
            <a:spLocks noChangeArrowheads="1"/>
          </p:cNvSpPr>
          <p:nvPr/>
        </p:nvSpPr>
        <p:spPr bwMode="auto">
          <a:xfrm>
            <a:off x="3939117"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3" name="Rectangle 92"/>
          <p:cNvSpPr>
            <a:spLocks noChangeArrowheads="1"/>
          </p:cNvSpPr>
          <p:nvPr/>
        </p:nvSpPr>
        <p:spPr bwMode="auto">
          <a:xfrm>
            <a:off x="5799667"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4" name="Rectangle 93"/>
          <p:cNvSpPr>
            <a:spLocks noChangeArrowheads="1"/>
          </p:cNvSpPr>
          <p:nvPr/>
        </p:nvSpPr>
        <p:spPr bwMode="auto">
          <a:xfrm>
            <a:off x="6032500"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5" name="Rectangle 94"/>
          <p:cNvSpPr>
            <a:spLocks noChangeArrowheads="1"/>
          </p:cNvSpPr>
          <p:nvPr/>
        </p:nvSpPr>
        <p:spPr bwMode="auto">
          <a:xfrm>
            <a:off x="6728884"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6" name="Rectangle 95"/>
          <p:cNvSpPr>
            <a:spLocks noChangeArrowheads="1"/>
          </p:cNvSpPr>
          <p:nvPr/>
        </p:nvSpPr>
        <p:spPr bwMode="auto">
          <a:xfrm>
            <a:off x="8123767"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7" name="Rectangle 97"/>
          <p:cNvSpPr>
            <a:spLocks noChangeArrowheads="1"/>
          </p:cNvSpPr>
          <p:nvPr/>
        </p:nvSpPr>
        <p:spPr bwMode="auto">
          <a:xfrm>
            <a:off x="11049000" y="474027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8" name="Rectangle 100"/>
          <p:cNvSpPr>
            <a:spLocks noChangeArrowheads="1"/>
          </p:cNvSpPr>
          <p:nvPr/>
        </p:nvSpPr>
        <p:spPr bwMode="auto">
          <a:xfrm>
            <a:off x="3145367"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89" name="Rectangle 101"/>
          <p:cNvSpPr>
            <a:spLocks noChangeArrowheads="1"/>
          </p:cNvSpPr>
          <p:nvPr/>
        </p:nvSpPr>
        <p:spPr bwMode="auto">
          <a:xfrm>
            <a:off x="3242733"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0" name="Rectangle 102"/>
          <p:cNvSpPr>
            <a:spLocks noChangeArrowheads="1"/>
          </p:cNvSpPr>
          <p:nvPr/>
        </p:nvSpPr>
        <p:spPr bwMode="auto">
          <a:xfrm>
            <a:off x="3939117"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1" name="Rectangle 104"/>
          <p:cNvSpPr>
            <a:spLocks noChangeArrowheads="1"/>
          </p:cNvSpPr>
          <p:nvPr/>
        </p:nvSpPr>
        <p:spPr bwMode="auto">
          <a:xfrm>
            <a:off x="5683251"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2" name="Rectangle 105"/>
          <p:cNvSpPr>
            <a:spLocks noChangeArrowheads="1"/>
          </p:cNvSpPr>
          <p:nvPr/>
        </p:nvSpPr>
        <p:spPr bwMode="auto">
          <a:xfrm>
            <a:off x="6032500"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3" name="Rectangle 106"/>
          <p:cNvSpPr>
            <a:spLocks noChangeArrowheads="1"/>
          </p:cNvSpPr>
          <p:nvPr/>
        </p:nvSpPr>
        <p:spPr bwMode="auto">
          <a:xfrm>
            <a:off x="6728884"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4" name="Rectangle 107"/>
          <p:cNvSpPr>
            <a:spLocks noChangeArrowheads="1"/>
          </p:cNvSpPr>
          <p:nvPr/>
        </p:nvSpPr>
        <p:spPr bwMode="auto">
          <a:xfrm>
            <a:off x="8123767"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5" name="Rectangle 109"/>
          <p:cNvSpPr>
            <a:spLocks noChangeArrowheads="1"/>
          </p:cNvSpPr>
          <p:nvPr/>
        </p:nvSpPr>
        <p:spPr bwMode="auto">
          <a:xfrm>
            <a:off x="10215033" y="5251450"/>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6" name="Rectangle 112"/>
          <p:cNvSpPr>
            <a:spLocks noChangeArrowheads="1"/>
          </p:cNvSpPr>
          <p:nvPr/>
        </p:nvSpPr>
        <p:spPr bwMode="auto">
          <a:xfrm>
            <a:off x="3416300" y="57626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7" name="Rectangle 113"/>
          <p:cNvSpPr>
            <a:spLocks noChangeArrowheads="1"/>
          </p:cNvSpPr>
          <p:nvPr/>
        </p:nvSpPr>
        <p:spPr bwMode="auto">
          <a:xfrm>
            <a:off x="3939117" y="57626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8" name="Rectangle 115"/>
          <p:cNvSpPr>
            <a:spLocks noChangeArrowheads="1"/>
          </p:cNvSpPr>
          <p:nvPr/>
        </p:nvSpPr>
        <p:spPr bwMode="auto">
          <a:xfrm>
            <a:off x="6747933" y="57626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52299" name="Rectangle 116"/>
          <p:cNvSpPr>
            <a:spLocks noChangeArrowheads="1"/>
          </p:cNvSpPr>
          <p:nvPr/>
        </p:nvSpPr>
        <p:spPr bwMode="auto">
          <a:xfrm>
            <a:off x="8123767" y="5762625"/>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grpSp>
        <p:nvGrpSpPr>
          <p:cNvPr id="2" name="Group 121"/>
          <p:cNvGrpSpPr>
            <a:grpSpLocks/>
          </p:cNvGrpSpPr>
          <p:nvPr/>
        </p:nvGrpSpPr>
        <p:grpSpPr bwMode="auto">
          <a:xfrm>
            <a:off x="4978401" y="1295401"/>
            <a:ext cx="1917700" cy="4935538"/>
            <a:chOff x="470" y="733"/>
            <a:chExt cx="906" cy="3109"/>
          </a:xfrm>
        </p:grpSpPr>
        <p:sp>
          <p:nvSpPr>
            <p:cNvPr id="52324" name="Rectangle 4"/>
            <p:cNvSpPr>
              <a:spLocks noChangeArrowheads="1"/>
            </p:cNvSpPr>
            <p:nvPr/>
          </p:nvSpPr>
          <p:spPr bwMode="auto">
            <a:xfrm>
              <a:off x="470" y="733"/>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25" name="Rectangle 5"/>
            <p:cNvSpPr>
              <a:spLocks noChangeArrowheads="1"/>
            </p:cNvSpPr>
            <p:nvPr/>
          </p:nvSpPr>
          <p:spPr bwMode="auto">
            <a:xfrm>
              <a:off x="544" y="733"/>
              <a:ext cx="75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b="1" i="1">
                  <a:solidFill>
                    <a:srgbClr val="000000"/>
                  </a:solidFill>
                  <a:latin typeface="Times" charset="0"/>
                </a:rPr>
                <a:t>Part of speech</a:t>
              </a:r>
              <a:endParaRPr lang="en-US" altLang="en-US" sz="1800" b="1"/>
            </a:p>
          </p:txBody>
        </p:sp>
        <p:sp>
          <p:nvSpPr>
            <p:cNvPr id="52326" name="Rectangle 14"/>
            <p:cNvSpPr>
              <a:spLocks noChangeArrowheads="1"/>
            </p:cNvSpPr>
            <p:nvPr/>
          </p:nvSpPr>
          <p:spPr bwMode="auto">
            <a:xfrm>
              <a:off x="470" y="1063"/>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27" name="Rectangle 15"/>
            <p:cNvSpPr>
              <a:spLocks noChangeArrowheads="1"/>
            </p:cNvSpPr>
            <p:nvPr/>
          </p:nvSpPr>
          <p:spPr bwMode="auto">
            <a:xfrm>
              <a:off x="544" y="1063"/>
              <a:ext cx="62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dirty="0">
                  <a:solidFill>
                    <a:srgbClr val="000000"/>
                  </a:solidFill>
                  <a:latin typeface="Times" charset="0"/>
                </a:rPr>
                <a:t>Proper noun</a:t>
              </a:r>
              <a:endParaRPr lang="en-US" altLang="en-US" sz="1800" b="1" dirty="0"/>
            </a:p>
          </p:txBody>
        </p:sp>
        <p:sp>
          <p:nvSpPr>
            <p:cNvPr id="52328" name="Rectangle 26"/>
            <p:cNvSpPr>
              <a:spLocks noChangeArrowheads="1"/>
            </p:cNvSpPr>
            <p:nvPr/>
          </p:nvSpPr>
          <p:spPr bwMode="auto">
            <a:xfrm>
              <a:off x="470" y="1385"/>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29" name="Rectangle 27"/>
            <p:cNvSpPr>
              <a:spLocks noChangeArrowheads="1"/>
            </p:cNvSpPr>
            <p:nvPr/>
          </p:nvSpPr>
          <p:spPr bwMode="auto">
            <a:xfrm>
              <a:off x="544" y="1385"/>
              <a:ext cx="76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Improper noun</a:t>
              </a:r>
              <a:endParaRPr lang="en-US" altLang="en-US" sz="1800" b="1"/>
            </a:p>
          </p:txBody>
        </p:sp>
        <p:sp>
          <p:nvSpPr>
            <p:cNvPr id="52330" name="Rectangle 39"/>
            <p:cNvSpPr>
              <a:spLocks noChangeArrowheads="1"/>
            </p:cNvSpPr>
            <p:nvPr/>
          </p:nvSpPr>
          <p:spPr bwMode="auto">
            <a:xfrm>
              <a:off x="470" y="1707"/>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31" name="Rectangle 40"/>
            <p:cNvSpPr>
              <a:spLocks noChangeArrowheads="1"/>
            </p:cNvSpPr>
            <p:nvPr/>
          </p:nvSpPr>
          <p:spPr bwMode="auto">
            <a:xfrm>
              <a:off x="544" y="1707"/>
              <a:ext cx="5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dirty="0">
                  <a:solidFill>
                    <a:srgbClr val="000000"/>
                  </a:solidFill>
                  <a:latin typeface="Times" charset="0"/>
                </a:rPr>
                <a:t>Doing verb</a:t>
              </a:r>
              <a:endParaRPr lang="en-US" altLang="en-US" sz="1800" b="1" dirty="0"/>
            </a:p>
          </p:txBody>
        </p:sp>
        <p:sp>
          <p:nvSpPr>
            <p:cNvPr id="52332" name="Rectangle 51"/>
            <p:cNvSpPr>
              <a:spLocks noChangeArrowheads="1"/>
            </p:cNvSpPr>
            <p:nvPr/>
          </p:nvSpPr>
          <p:spPr bwMode="auto">
            <a:xfrm>
              <a:off x="470" y="2029"/>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33" name="Rectangle 52"/>
            <p:cNvSpPr>
              <a:spLocks noChangeArrowheads="1"/>
            </p:cNvSpPr>
            <p:nvPr/>
          </p:nvSpPr>
          <p:spPr bwMode="auto">
            <a:xfrm>
              <a:off x="544" y="2029"/>
              <a:ext cx="54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being verb</a:t>
              </a:r>
              <a:endParaRPr lang="en-US" altLang="en-US" sz="1800" b="1"/>
            </a:p>
          </p:txBody>
        </p:sp>
        <p:sp>
          <p:nvSpPr>
            <p:cNvPr id="52334" name="Rectangle 62"/>
            <p:cNvSpPr>
              <a:spLocks noChangeArrowheads="1"/>
            </p:cNvSpPr>
            <p:nvPr/>
          </p:nvSpPr>
          <p:spPr bwMode="auto">
            <a:xfrm>
              <a:off x="470" y="2350"/>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35" name="Rectangle 63"/>
            <p:cNvSpPr>
              <a:spLocks noChangeArrowheads="1"/>
            </p:cNvSpPr>
            <p:nvPr/>
          </p:nvSpPr>
          <p:spPr bwMode="auto">
            <a:xfrm>
              <a:off x="544" y="2350"/>
              <a:ext cx="60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having verb</a:t>
              </a:r>
              <a:endParaRPr lang="en-US" altLang="en-US" sz="1800" b="1"/>
            </a:p>
          </p:txBody>
        </p:sp>
        <p:sp>
          <p:nvSpPr>
            <p:cNvPr id="52336" name="Rectangle 73"/>
            <p:cNvSpPr>
              <a:spLocks noChangeArrowheads="1"/>
            </p:cNvSpPr>
            <p:nvPr/>
          </p:nvSpPr>
          <p:spPr bwMode="auto">
            <a:xfrm>
              <a:off x="470" y="2672"/>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37" name="Rectangle 74"/>
            <p:cNvSpPr>
              <a:spLocks noChangeArrowheads="1"/>
            </p:cNvSpPr>
            <p:nvPr/>
          </p:nvSpPr>
          <p:spPr bwMode="auto">
            <a:xfrm>
              <a:off x="544" y="2672"/>
              <a:ext cx="57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modal verb</a:t>
              </a:r>
              <a:endParaRPr lang="en-US" altLang="en-US" sz="1800" b="1"/>
            </a:p>
          </p:txBody>
        </p:sp>
        <p:sp>
          <p:nvSpPr>
            <p:cNvPr id="52338" name="Rectangle 85"/>
            <p:cNvSpPr>
              <a:spLocks noChangeArrowheads="1"/>
            </p:cNvSpPr>
            <p:nvPr/>
          </p:nvSpPr>
          <p:spPr bwMode="auto">
            <a:xfrm>
              <a:off x="470" y="2994"/>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39" name="Rectangle 86"/>
            <p:cNvSpPr>
              <a:spLocks noChangeArrowheads="1"/>
            </p:cNvSpPr>
            <p:nvPr/>
          </p:nvSpPr>
          <p:spPr bwMode="auto">
            <a:xfrm>
              <a:off x="544" y="2994"/>
              <a:ext cx="46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adjective</a:t>
              </a:r>
              <a:endParaRPr lang="en-US" altLang="en-US" sz="1800" b="1"/>
            </a:p>
          </p:txBody>
        </p:sp>
        <p:sp>
          <p:nvSpPr>
            <p:cNvPr id="52340" name="Rectangle 98"/>
            <p:cNvSpPr>
              <a:spLocks noChangeArrowheads="1"/>
            </p:cNvSpPr>
            <p:nvPr/>
          </p:nvSpPr>
          <p:spPr bwMode="auto">
            <a:xfrm>
              <a:off x="470" y="3316"/>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41" name="Rectangle 99"/>
            <p:cNvSpPr>
              <a:spLocks noChangeArrowheads="1"/>
            </p:cNvSpPr>
            <p:nvPr/>
          </p:nvSpPr>
          <p:spPr bwMode="auto">
            <a:xfrm>
              <a:off x="544" y="3316"/>
              <a:ext cx="73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transitive verb</a:t>
              </a:r>
              <a:endParaRPr lang="en-US" altLang="en-US" sz="1800" b="1"/>
            </a:p>
          </p:txBody>
        </p:sp>
        <p:sp>
          <p:nvSpPr>
            <p:cNvPr id="52342" name="Rectangle 110"/>
            <p:cNvSpPr>
              <a:spLocks noChangeArrowheads="1"/>
            </p:cNvSpPr>
            <p:nvPr/>
          </p:nvSpPr>
          <p:spPr bwMode="auto">
            <a:xfrm>
              <a:off x="470" y="3638"/>
              <a:ext cx="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 </a:t>
              </a:r>
              <a:endParaRPr lang="en-US" altLang="en-US" sz="1800" b="1"/>
            </a:p>
          </p:txBody>
        </p:sp>
        <p:sp>
          <p:nvSpPr>
            <p:cNvPr id="52343" name="Rectangle 111"/>
            <p:cNvSpPr>
              <a:spLocks noChangeArrowheads="1"/>
            </p:cNvSpPr>
            <p:nvPr/>
          </p:nvSpPr>
          <p:spPr bwMode="auto">
            <a:xfrm>
              <a:off x="544" y="3638"/>
              <a:ext cx="8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intransitive verb</a:t>
              </a:r>
              <a:endParaRPr lang="en-US" altLang="en-US" sz="1800" b="1"/>
            </a:p>
          </p:txBody>
        </p:sp>
      </p:grpSp>
      <p:grpSp>
        <p:nvGrpSpPr>
          <p:cNvPr id="3" name="Group 120"/>
          <p:cNvGrpSpPr>
            <a:grpSpLocks/>
          </p:cNvGrpSpPr>
          <p:nvPr/>
        </p:nvGrpSpPr>
        <p:grpSpPr bwMode="auto">
          <a:xfrm>
            <a:off x="8274051" y="1295400"/>
            <a:ext cx="2624667" cy="5257801"/>
            <a:chOff x="2020" y="733"/>
            <a:chExt cx="1240" cy="3312"/>
          </a:xfrm>
        </p:grpSpPr>
        <p:sp>
          <p:nvSpPr>
            <p:cNvPr id="52314" name="Rectangle 9"/>
            <p:cNvSpPr>
              <a:spLocks noChangeArrowheads="1"/>
            </p:cNvSpPr>
            <p:nvPr/>
          </p:nvSpPr>
          <p:spPr bwMode="auto">
            <a:xfrm>
              <a:off x="2020" y="733"/>
              <a:ext cx="124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en-US" altLang="en-US" sz="2100" b="1" i="1">
                  <a:solidFill>
                    <a:srgbClr val="000000"/>
                  </a:solidFill>
                  <a:latin typeface="Times" charset="0"/>
                </a:rPr>
                <a:t>UML model component</a:t>
              </a:r>
              <a:endParaRPr lang="en-US" altLang="en-US" sz="1800" b="1"/>
            </a:p>
          </p:txBody>
        </p:sp>
        <p:sp>
          <p:nvSpPr>
            <p:cNvPr id="52315" name="Rectangle 19"/>
            <p:cNvSpPr>
              <a:spLocks noChangeArrowheads="1"/>
            </p:cNvSpPr>
            <p:nvPr/>
          </p:nvSpPr>
          <p:spPr bwMode="auto">
            <a:xfrm>
              <a:off x="2191" y="1063"/>
              <a:ext cx="31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dirty="0">
                  <a:solidFill>
                    <a:srgbClr val="000000"/>
                  </a:solidFill>
                  <a:latin typeface="Times" charset="0"/>
                </a:rPr>
                <a:t>object</a:t>
              </a:r>
              <a:endParaRPr lang="en-US" altLang="en-US" sz="1800" b="1" dirty="0"/>
            </a:p>
          </p:txBody>
        </p:sp>
        <p:sp>
          <p:nvSpPr>
            <p:cNvPr id="52316" name="Rectangle 31"/>
            <p:cNvSpPr>
              <a:spLocks noChangeArrowheads="1"/>
            </p:cNvSpPr>
            <p:nvPr/>
          </p:nvSpPr>
          <p:spPr bwMode="auto">
            <a:xfrm>
              <a:off x="2191" y="1385"/>
              <a:ext cx="24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class</a:t>
              </a:r>
              <a:endParaRPr lang="en-US" altLang="en-US" sz="1800" b="1"/>
            </a:p>
          </p:txBody>
        </p:sp>
        <p:sp>
          <p:nvSpPr>
            <p:cNvPr id="52317" name="Rectangle 44"/>
            <p:cNvSpPr>
              <a:spLocks noChangeArrowheads="1"/>
            </p:cNvSpPr>
            <p:nvPr/>
          </p:nvSpPr>
          <p:spPr bwMode="auto">
            <a:xfrm>
              <a:off x="2191" y="1707"/>
              <a:ext cx="48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operation</a:t>
              </a:r>
              <a:endParaRPr lang="en-US" altLang="en-US" sz="1800" b="1"/>
            </a:p>
          </p:txBody>
        </p:sp>
        <p:sp>
          <p:nvSpPr>
            <p:cNvPr id="52318" name="Rectangle 56"/>
            <p:cNvSpPr>
              <a:spLocks noChangeArrowheads="1"/>
            </p:cNvSpPr>
            <p:nvPr/>
          </p:nvSpPr>
          <p:spPr bwMode="auto">
            <a:xfrm>
              <a:off x="2191" y="2029"/>
              <a:ext cx="59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dirty="0">
                  <a:solidFill>
                    <a:srgbClr val="000000"/>
                  </a:solidFill>
                  <a:latin typeface="Times" charset="0"/>
                </a:rPr>
                <a:t>inheritance </a:t>
              </a:r>
              <a:endParaRPr lang="en-US" altLang="en-US" sz="1800" b="1" dirty="0"/>
            </a:p>
          </p:txBody>
        </p:sp>
        <p:sp>
          <p:nvSpPr>
            <p:cNvPr id="52319" name="Rectangle 67"/>
            <p:cNvSpPr>
              <a:spLocks noChangeArrowheads="1"/>
            </p:cNvSpPr>
            <p:nvPr/>
          </p:nvSpPr>
          <p:spPr bwMode="auto">
            <a:xfrm>
              <a:off x="2191" y="2350"/>
              <a:ext cx="60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aggregation</a:t>
              </a:r>
              <a:endParaRPr lang="en-US" altLang="en-US" sz="1800" b="1"/>
            </a:p>
          </p:txBody>
        </p:sp>
        <p:sp>
          <p:nvSpPr>
            <p:cNvPr id="52320" name="Rectangle 78"/>
            <p:cNvSpPr>
              <a:spLocks noChangeArrowheads="1"/>
            </p:cNvSpPr>
            <p:nvPr/>
          </p:nvSpPr>
          <p:spPr bwMode="auto">
            <a:xfrm>
              <a:off x="2191" y="2672"/>
              <a:ext cx="50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constraint</a:t>
              </a:r>
              <a:endParaRPr lang="en-US" altLang="en-US" sz="1800" b="1"/>
            </a:p>
          </p:txBody>
        </p:sp>
        <p:sp>
          <p:nvSpPr>
            <p:cNvPr id="52321" name="Rectangle 91"/>
            <p:cNvSpPr>
              <a:spLocks noChangeArrowheads="1"/>
            </p:cNvSpPr>
            <p:nvPr/>
          </p:nvSpPr>
          <p:spPr bwMode="auto">
            <a:xfrm>
              <a:off x="2191" y="2994"/>
              <a:ext cx="42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attribute</a:t>
              </a:r>
              <a:endParaRPr lang="en-US" altLang="en-US" sz="1800" b="1"/>
            </a:p>
          </p:txBody>
        </p:sp>
        <p:sp>
          <p:nvSpPr>
            <p:cNvPr id="52322" name="Rectangle 103"/>
            <p:cNvSpPr>
              <a:spLocks noChangeArrowheads="1"/>
            </p:cNvSpPr>
            <p:nvPr/>
          </p:nvSpPr>
          <p:spPr bwMode="auto">
            <a:xfrm>
              <a:off x="2191" y="3316"/>
              <a:ext cx="48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operation</a:t>
              </a:r>
              <a:endParaRPr lang="en-US" altLang="en-US" sz="1800" b="1"/>
            </a:p>
          </p:txBody>
        </p:sp>
        <p:sp>
          <p:nvSpPr>
            <p:cNvPr id="52323" name="Rectangle 114"/>
            <p:cNvSpPr>
              <a:spLocks noChangeArrowheads="1"/>
            </p:cNvSpPr>
            <p:nvPr/>
          </p:nvSpPr>
          <p:spPr bwMode="auto">
            <a:xfrm>
              <a:off x="2191" y="3638"/>
              <a:ext cx="87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Constraint, class,</a:t>
              </a:r>
            </a:p>
            <a:p>
              <a:r>
                <a:rPr lang="en-US" altLang="en-US" sz="2100">
                  <a:solidFill>
                    <a:srgbClr val="000000"/>
                  </a:solidFill>
                  <a:latin typeface="Times" charset="0"/>
                </a:rPr>
                <a:t> association</a:t>
              </a:r>
              <a:endParaRPr lang="en-US" altLang="en-US" sz="1800" b="1"/>
            </a:p>
          </p:txBody>
        </p:sp>
      </p:grpSp>
      <p:grpSp>
        <p:nvGrpSpPr>
          <p:cNvPr id="52302" name="Group 119"/>
          <p:cNvGrpSpPr>
            <a:grpSpLocks/>
          </p:cNvGrpSpPr>
          <p:nvPr/>
        </p:nvGrpSpPr>
        <p:grpSpPr bwMode="auto">
          <a:xfrm>
            <a:off x="1117601" y="1295401"/>
            <a:ext cx="1839384" cy="4935538"/>
            <a:chOff x="4497" y="733"/>
            <a:chExt cx="869" cy="3109"/>
          </a:xfrm>
        </p:grpSpPr>
        <p:sp>
          <p:nvSpPr>
            <p:cNvPr id="52304" name="Rectangle 12"/>
            <p:cNvSpPr>
              <a:spLocks noChangeArrowheads="1"/>
            </p:cNvSpPr>
            <p:nvPr/>
          </p:nvSpPr>
          <p:spPr bwMode="auto">
            <a:xfrm>
              <a:off x="4497" y="733"/>
              <a:ext cx="46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b="1" i="1">
                  <a:solidFill>
                    <a:srgbClr val="000000"/>
                  </a:solidFill>
                  <a:latin typeface="Times" charset="0"/>
                </a:rPr>
                <a:t>Example</a:t>
              </a:r>
              <a:endParaRPr lang="en-US" altLang="en-US" sz="1800" b="1"/>
            </a:p>
          </p:txBody>
        </p:sp>
        <p:sp>
          <p:nvSpPr>
            <p:cNvPr id="52305" name="Rectangle 24"/>
            <p:cNvSpPr>
              <a:spLocks noChangeArrowheads="1"/>
            </p:cNvSpPr>
            <p:nvPr/>
          </p:nvSpPr>
          <p:spPr bwMode="auto">
            <a:xfrm>
              <a:off x="4497" y="1063"/>
              <a:ext cx="64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dirty="0">
                  <a:solidFill>
                    <a:srgbClr val="000000"/>
                  </a:solidFill>
                  <a:latin typeface="Times" charset="0"/>
                </a:rPr>
                <a:t>“Monopoly”</a:t>
              </a:r>
              <a:endParaRPr lang="en-US" altLang="en-US" sz="1800" b="1" dirty="0"/>
            </a:p>
          </p:txBody>
        </p:sp>
        <p:sp>
          <p:nvSpPr>
            <p:cNvPr id="52306" name="Rectangle 37"/>
            <p:cNvSpPr>
              <a:spLocks noChangeArrowheads="1"/>
            </p:cNvSpPr>
            <p:nvPr/>
          </p:nvSpPr>
          <p:spPr bwMode="auto">
            <a:xfrm>
              <a:off x="4497" y="1385"/>
              <a:ext cx="19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Toy</a:t>
              </a:r>
              <a:endParaRPr lang="en-US" altLang="en-US" sz="1800" b="1"/>
            </a:p>
          </p:txBody>
        </p:sp>
        <p:sp>
          <p:nvSpPr>
            <p:cNvPr id="52307" name="Rectangle 49"/>
            <p:cNvSpPr>
              <a:spLocks noChangeArrowheads="1"/>
            </p:cNvSpPr>
            <p:nvPr/>
          </p:nvSpPr>
          <p:spPr bwMode="auto">
            <a:xfrm>
              <a:off x="4497" y="1707"/>
              <a:ext cx="86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Buy, recommend</a:t>
              </a:r>
              <a:endParaRPr lang="en-US" altLang="en-US" sz="1800" b="1"/>
            </a:p>
          </p:txBody>
        </p:sp>
        <p:sp>
          <p:nvSpPr>
            <p:cNvPr id="52308" name="Rectangle 60"/>
            <p:cNvSpPr>
              <a:spLocks noChangeArrowheads="1"/>
            </p:cNvSpPr>
            <p:nvPr/>
          </p:nvSpPr>
          <p:spPr bwMode="auto">
            <a:xfrm>
              <a:off x="4497" y="2029"/>
              <a:ext cx="18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is-a</a:t>
              </a:r>
              <a:endParaRPr lang="en-US" altLang="en-US" sz="1800" b="1"/>
            </a:p>
          </p:txBody>
        </p:sp>
        <p:sp>
          <p:nvSpPr>
            <p:cNvPr id="52309" name="Rectangle 71"/>
            <p:cNvSpPr>
              <a:spLocks noChangeArrowheads="1"/>
            </p:cNvSpPr>
            <p:nvPr/>
          </p:nvSpPr>
          <p:spPr bwMode="auto">
            <a:xfrm>
              <a:off x="4497" y="2350"/>
              <a:ext cx="32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has an</a:t>
              </a:r>
              <a:endParaRPr lang="en-US" altLang="en-US" sz="1800" b="1"/>
            </a:p>
          </p:txBody>
        </p:sp>
        <p:sp>
          <p:nvSpPr>
            <p:cNvPr id="52310" name="Rectangle 83"/>
            <p:cNvSpPr>
              <a:spLocks noChangeArrowheads="1"/>
            </p:cNvSpPr>
            <p:nvPr/>
          </p:nvSpPr>
          <p:spPr bwMode="auto">
            <a:xfrm>
              <a:off x="4497" y="2672"/>
              <a:ext cx="40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must be</a:t>
              </a:r>
              <a:endParaRPr lang="en-US" altLang="en-US" sz="1800" b="1"/>
            </a:p>
          </p:txBody>
        </p:sp>
        <p:sp>
          <p:nvSpPr>
            <p:cNvPr id="52311" name="Rectangle 96"/>
            <p:cNvSpPr>
              <a:spLocks noChangeArrowheads="1"/>
            </p:cNvSpPr>
            <p:nvPr/>
          </p:nvSpPr>
          <p:spPr bwMode="auto">
            <a:xfrm>
              <a:off x="4497" y="2994"/>
              <a:ext cx="523"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dangerous</a:t>
              </a:r>
              <a:endParaRPr lang="en-US" altLang="en-US" sz="1800" b="1"/>
            </a:p>
          </p:txBody>
        </p:sp>
        <p:sp>
          <p:nvSpPr>
            <p:cNvPr id="52312" name="Rectangle 108"/>
            <p:cNvSpPr>
              <a:spLocks noChangeArrowheads="1"/>
            </p:cNvSpPr>
            <p:nvPr/>
          </p:nvSpPr>
          <p:spPr bwMode="auto">
            <a:xfrm>
              <a:off x="4497" y="3316"/>
              <a:ext cx="255"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enter</a:t>
              </a:r>
              <a:endParaRPr lang="en-US" altLang="en-US" sz="1800" b="1"/>
            </a:p>
          </p:txBody>
        </p:sp>
        <p:sp>
          <p:nvSpPr>
            <p:cNvPr id="52313" name="Rectangle 117"/>
            <p:cNvSpPr>
              <a:spLocks noChangeArrowheads="1"/>
            </p:cNvSpPr>
            <p:nvPr/>
          </p:nvSpPr>
          <p:spPr bwMode="auto">
            <a:xfrm>
              <a:off x="4497" y="3638"/>
              <a:ext cx="57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en-US" altLang="en-US" sz="2100">
                  <a:solidFill>
                    <a:srgbClr val="000000"/>
                  </a:solidFill>
                  <a:latin typeface="Times" charset="0"/>
                </a:rPr>
                <a:t>depends on</a:t>
              </a:r>
              <a:endParaRPr lang="en-US" altLang="en-US" sz="1800" b="1"/>
            </a:p>
          </p:txBody>
        </p:sp>
      </p:grpSp>
      <p:sp>
        <p:nvSpPr>
          <p:cNvPr id="52303" name="Rectangle 118"/>
          <p:cNvSpPr>
            <a:spLocks noChangeArrowheads="1"/>
          </p:cNvSpPr>
          <p:nvPr/>
        </p:nvSpPr>
        <p:spPr bwMode="auto">
          <a:xfrm>
            <a:off x="1674284" y="6049964"/>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de-DE" altLang="en-US" sz="1800" b="1"/>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80087454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42"/>
          <p:cNvGrpSpPr>
            <a:grpSpLocks/>
          </p:cNvGrpSpPr>
          <p:nvPr/>
        </p:nvGrpSpPr>
        <p:grpSpPr bwMode="auto">
          <a:xfrm>
            <a:off x="345018" y="5743575"/>
            <a:ext cx="1680633" cy="654050"/>
            <a:chOff x="168" y="3634"/>
            <a:chExt cx="784" cy="412"/>
          </a:xfrm>
        </p:grpSpPr>
        <p:sp>
          <p:nvSpPr>
            <p:cNvPr id="54334" name="Rectangle 43"/>
            <p:cNvSpPr>
              <a:spLocks noChangeArrowheads="1"/>
            </p:cNvSpPr>
            <p:nvPr/>
          </p:nvSpPr>
          <p:spPr bwMode="auto">
            <a:xfrm>
              <a:off x="170" y="3634"/>
              <a:ext cx="770" cy="412"/>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videogame</a:t>
              </a:r>
            </a:p>
            <a:p>
              <a:pPr algn="ctr"/>
              <a:endParaRPr lang="de-DE" altLang="en-US" sz="1800" b="1">
                <a:latin typeface="Times" charset="0"/>
              </a:endParaRPr>
            </a:p>
          </p:txBody>
        </p:sp>
        <p:sp>
          <p:nvSpPr>
            <p:cNvPr id="54335" name="Line 44"/>
            <p:cNvSpPr>
              <a:spLocks noChangeShapeType="1"/>
            </p:cNvSpPr>
            <p:nvPr/>
          </p:nvSpPr>
          <p:spPr bwMode="auto">
            <a:xfrm>
              <a:off x="168" y="3816"/>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36" name="Line 45"/>
            <p:cNvSpPr>
              <a:spLocks noChangeShapeType="1"/>
            </p:cNvSpPr>
            <p:nvPr/>
          </p:nvSpPr>
          <p:spPr bwMode="auto">
            <a:xfrm>
              <a:off x="177" y="391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3" name="Group 52"/>
          <p:cNvGrpSpPr>
            <a:grpSpLocks/>
          </p:cNvGrpSpPr>
          <p:nvPr/>
        </p:nvGrpSpPr>
        <p:grpSpPr bwMode="auto">
          <a:xfrm>
            <a:off x="1204384" y="5138738"/>
            <a:ext cx="1955800" cy="733425"/>
            <a:chOff x="464" y="3301"/>
            <a:chExt cx="1000" cy="462"/>
          </a:xfrm>
        </p:grpSpPr>
        <p:sp>
          <p:nvSpPr>
            <p:cNvPr id="54330" name="AutoShape 53"/>
            <p:cNvSpPr>
              <a:spLocks noChangeArrowheads="1"/>
            </p:cNvSpPr>
            <p:nvPr/>
          </p:nvSpPr>
          <p:spPr bwMode="auto">
            <a:xfrm>
              <a:off x="920" y="3301"/>
              <a:ext cx="188" cy="462"/>
            </a:xfrm>
            <a:prstGeom prst="flowChartExtract">
              <a:avLst/>
            </a:prstGeom>
            <a:solidFill>
              <a:srgbClr val="FFFFFF"/>
            </a:solidFill>
            <a:ln w="12700">
              <a:solidFill>
                <a:schemeClr val="tx1"/>
              </a:solidFill>
              <a:miter lim="800000"/>
              <a:headEnd/>
              <a:tailEnd/>
            </a:ln>
          </p:spPr>
          <p:txBody>
            <a:bodyPr wrap="non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endParaRPr lang="en-US" altLang="en-US" sz="1800"/>
            </a:p>
          </p:txBody>
        </p:sp>
        <p:sp>
          <p:nvSpPr>
            <p:cNvPr id="54331" name="Line 54"/>
            <p:cNvSpPr>
              <a:spLocks noChangeShapeType="1"/>
            </p:cNvSpPr>
            <p:nvPr/>
          </p:nvSpPr>
          <p:spPr bwMode="auto">
            <a:xfrm>
              <a:off x="464" y="3592"/>
              <a:ext cx="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32" name="Line 55"/>
            <p:cNvSpPr>
              <a:spLocks noChangeShapeType="1"/>
            </p:cNvSpPr>
            <p:nvPr/>
          </p:nvSpPr>
          <p:spPr bwMode="auto">
            <a:xfrm>
              <a:off x="464" y="3584"/>
              <a:ext cx="0" cy="1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33" name="Line 56"/>
            <p:cNvSpPr>
              <a:spLocks noChangeShapeType="1"/>
            </p:cNvSpPr>
            <p:nvPr/>
          </p:nvSpPr>
          <p:spPr bwMode="auto">
            <a:xfrm>
              <a:off x="1456" y="3584"/>
              <a:ext cx="0" cy="1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133131" name="Line 11"/>
          <p:cNvSpPr>
            <a:spLocks noChangeShapeType="1"/>
          </p:cNvSpPr>
          <p:nvPr/>
        </p:nvSpPr>
        <p:spPr bwMode="auto">
          <a:xfrm>
            <a:off x="853018" y="1066800"/>
            <a:ext cx="436033" cy="6159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3123" name="Rectangle 3"/>
          <p:cNvSpPr>
            <a:spLocks noGrp="1" noChangeArrowheads="1"/>
          </p:cNvSpPr>
          <p:nvPr>
            <p:ph type="body" idx="4294967295"/>
          </p:nvPr>
        </p:nvSpPr>
        <p:spPr>
          <a:xfrm>
            <a:off x="3568819" y="1017152"/>
            <a:ext cx="8375649" cy="1943100"/>
          </a:xfrm>
        </p:spPr>
        <p:txBody>
          <a:bodyPr>
            <a:normAutofit lnSpcReduction="10000"/>
          </a:bodyPr>
          <a:lstStyle/>
          <a:p>
            <a:r>
              <a:rPr lang="de-DE" altLang="en-US" dirty="0" smtClean="0">
                <a:latin typeface="Courier" charset="0"/>
              </a:rPr>
              <a:t>The customer enters the store to buy a toy. It has to be a toy that his daughter likes and it must cost less than $50. He tries a videogame, which uses a data glove and a head-mounted display. He likes it.</a:t>
            </a:r>
          </a:p>
        </p:txBody>
      </p:sp>
      <p:sp>
        <p:nvSpPr>
          <p:cNvPr id="54278" name="Rectangle 2"/>
          <p:cNvSpPr>
            <a:spLocks noGrp="1" noChangeArrowheads="1"/>
          </p:cNvSpPr>
          <p:nvPr>
            <p:ph type="title"/>
          </p:nvPr>
        </p:nvSpPr>
        <p:spPr>
          <a:xfrm>
            <a:off x="101600" y="0"/>
            <a:ext cx="12090400" cy="863600"/>
          </a:xfrm>
        </p:spPr>
        <p:txBody>
          <a:bodyPr/>
          <a:lstStyle/>
          <a:p>
            <a:r>
              <a:rPr lang="en-US" altLang="en-US" smtClean="0"/>
              <a:t>Generating a Class Diagram from Flow of Events</a:t>
            </a:r>
          </a:p>
        </p:txBody>
      </p:sp>
      <p:sp>
        <p:nvSpPr>
          <p:cNvPr id="133124" name="Rectangle 4"/>
          <p:cNvSpPr>
            <a:spLocks noChangeArrowheads="1"/>
          </p:cNvSpPr>
          <p:nvPr/>
        </p:nvSpPr>
        <p:spPr bwMode="auto">
          <a:xfrm>
            <a:off x="3830436" y="3021019"/>
            <a:ext cx="8096092"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latin typeface="Courier" charset="0"/>
              </a:rPr>
              <a:t>An assistant helps him. The suitability of the game depends on the age of the child. His daughter is only 3 years old. The assistant recommends another type of toy, namely a boardgame. The customer buy the game and leaves the store</a:t>
            </a:r>
          </a:p>
        </p:txBody>
      </p:sp>
      <p:sp>
        <p:nvSpPr>
          <p:cNvPr id="133126" name="Rectangle 6"/>
          <p:cNvSpPr>
            <a:spLocks noChangeArrowheads="1"/>
          </p:cNvSpPr>
          <p:nvPr/>
        </p:nvSpPr>
        <p:spPr bwMode="auto">
          <a:xfrm>
            <a:off x="4989363" y="963253"/>
            <a:ext cx="419946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customer enters</a:t>
            </a:r>
          </a:p>
        </p:txBody>
      </p:sp>
      <p:sp>
        <p:nvSpPr>
          <p:cNvPr id="133127" name="Rectangle 7"/>
          <p:cNvSpPr>
            <a:spLocks noChangeArrowheads="1"/>
          </p:cNvSpPr>
          <p:nvPr/>
        </p:nvSpPr>
        <p:spPr bwMode="auto">
          <a:xfrm>
            <a:off x="2575867" y="3341747"/>
            <a:ext cx="145022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depends </a:t>
            </a:r>
          </a:p>
        </p:txBody>
      </p:sp>
      <p:sp>
        <p:nvSpPr>
          <p:cNvPr id="133128" name="Rectangle 8"/>
          <p:cNvSpPr>
            <a:spLocks noChangeArrowheads="1"/>
          </p:cNvSpPr>
          <p:nvPr/>
        </p:nvSpPr>
        <p:spPr bwMode="auto">
          <a:xfrm>
            <a:off x="7878482" y="712450"/>
            <a:ext cx="972023" cy="35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store</a:t>
            </a:r>
          </a:p>
        </p:txBody>
      </p:sp>
      <p:sp>
        <p:nvSpPr>
          <p:cNvPr id="133130" name="Rectangle 10"/>
          <p:cNvSpPr>
            <a:spLocks noChangeArrowheads="1"/>
          </p:cNvSpPr>
          <p:nvPr/>
        </p:nvSpPr>
        <p:spPr bwMode="auto">
          <a:xfrm>
            <a:off x="319938" y="690841"/>
            <a:ext cx="1159292" cy="369332"/>
          </a:xfrm>
          <a:prstGeom prst="rect">
            <a:avLst/>
          </a:prstGeom>
          <a:solidFill>
            <a:srgbClr val="FFFFFF"/>
          </a:solidFill>
          <a:ln w="12700">
            <a:solidFill>
              <a:schemeClr val="tx1"/>
            </a:solidFill>
            <a:miter lim="800000"/>
            <a:headEnd/>
            <a:tailEnd/>
          </a:ln>
        </p:spPr>
        <p:txBody>
          <a:bodyPr wrap="non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Customer</a:t>
            </a:r>
          </a:p>
        </p:txBody>
      </p:sp>
      <p:grpSp>
        <p:nvGrpSpPr>
          <p:cNvPr id="4" name="Group 12"/>
          <p:cNvGrpSpPr>
            <a:grpSpLocks/>
          </p:cNvGrpSpPr>
          <p:nvPr/>
        </p:nvGrpSpPr>
        <p:grpSpPr bwMode="auto">
          <a:xfrm>
            <a:off x="774700" y="1447800"/>
            <a:ext cx="1532467" cy="928688"/>
            <a:chOff x="344" y="1292"/>
            <a:chExt cx="664" cy="585"/>
          </a:xfrm>
        </p:grpSpPr>
        <p:sp>
          <p:nvSpPr>
            <p:cNvPr id="54327" name="Rectangle 13"/>
            <p:cNvSpPr>
              <a:spLocks noChangeArrowheads="1"/>
            </p:cNvSpPr>
            <p:nvPr/>
          </p:nvSpPr>
          <p:spPr bwMode="auto">
            <a:xfrm>
              <a:off x="346" y="1292"/>
              <a:ext cx="652"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a:t>
              </a:r>
            </a:p>
            <a:p>
              <a:pPr algn="ctr"/>
              <a:endParaRPr lang="de-DE" altLang="en-US" sz="1800" b="1">
                <a:latin typeface="Times" charset="0"/>
              </a:endParaRPr>
            </a:p>
            <a:p>
              <a:pPr algn="ctr"/>
              <a:r>
                <a:rPr lang="de-DE" altLang="en-US" sz="1800" b="1">
                  <a:latin typeface="Times" charset="0"/>
                </a:rPr>
                <a:t>enter()</a:t>
              </a:r>
            </a:p>
          </p:txBody>
        </p:sp>
        <p:sp>
          <p:nvSpPr>
            <p:cNvPr id="54328" name="Line 14"/>
            <p:cNvSpPr>
              <a:spLocks noChangeShapeType="1"/>
            </p:cNvSpPr>
            <p:nvPr/>
          </p:nvSpPr>
          <p:spPr bwMode="auto">
            <a:xfrm>
              <a:off x="344" y="1520"/>
              <a:ext cx="6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29" name="Line 15"/>
            <p:cNvSpPr>
              <a:spLocks noChangeShapeType="1"/>
            </p:cNvSpPr>
            <p:nvPr/>
          </p:nvSpPr>
          <p:spPr bwMode="auto">
            <a:xfrm>
              <a:off x="352" y="1616"/>
              <a:ext cx="6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5" name="Group 16"/>
          <p:cNvGrpSpPr>
            <a:grpSpLocks/>
          </p:cNvGrpSpPr>
          <p:nvPr/>
        </p:nvGrpSpPr>
        <p:grpSpPr bwMode="auto">
          <a:xfrm>
            <a:off x="1221317" y="4267200"/>
            <a:ext cx="1532467" cy="928688"/>
            <a:chOff x="288" y="3084"/>
            <a:chExt cx="784" cy="585"/>
          </a:xfrm>
        </p:grpSpPr>
        <p:sp>
          <p:nvSpPr>
            <p:cNvPr id="54324" name="Rectangle 17"/>
            <p:cNvSpPr>
              <a:spLocks noChangeArrowheads="1"/>
            </p:cNvSpPr>
            <p:nvPr/>
          </p:nvSpPr>
          <p:spPr bwMode="auto">
            <a:xfrm>
              <a:off x="290" y="3084"/>
              <a:ext cx="770"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toy</a:t>
              </a:r>
            </a:p>
            <a:p>
              <a:pPr algn="ctr"/>
              <a:endParaRPr lang="de-DE" altLang="en-US" sz="1800" b="1">
                <a:latin typeface="Times" charset="0"/>
              </a:endParaRPr>
            </a:p>
            <a:p>
              <a:pPr algn="ctr"/>
              <a:endParaRPr lang="de-DE" altLang="en-US" sz="1800" b="1">
                <a:latin typeface="Times" charset="0"/>
              </a:endParaRPr>
            </a:p>
          </p:txBody>
        </p:sp>
        <p:sp>
          <p:nvSpPr>
            <p:cNvPr id="54325" name="Line 18"/>
            <p:cNvSpPr>
              <a:spLocks noChangeShapeType="1"/>
            </p:cNvSpPr>
            <p:nvPr/>
          </p:nvSpPr>
          <p:spPr bwMode="auto">
            <a:xfrm>
              <a:off x="288" y="331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26" name="Line 19"/>
            <p:cNvSpPr>
              <a:spLocks noChangeShapeType="1"/>
            </p:cNvSpPr>
            <p:nvPr/>
          </p:nvSpPr>
          <p:spPr bwMode="auto">
            <a:xfrm>
              <a:off x="297" y="3448"/>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6" name="Group 20"/>
          <p:cNvGrpSpPr>
            <a:grpSpLocks/>
          </p:cNvGrpSpPr>
          <p:nvPr/>
        </p:nvGrpSpPr>
        <p:grpSpPr bwMode="auto">
          <a:xfrm>
            <a:off x="643467" y="2667000"/>
            <a:ext cx="1530351" cy="928688"/>
            <a:chOff x="176" y="2124"/>
            <a:chExt cx="784" cy="585"/>
          </a:xfrm>
        </p:grpSpPr>
        <p:sp>
          <p:nvSpPr>
            <p:cNvPr id="54321" name="Rectangle 21"/>
            <p:cNvSpPr>
              <a:spLocks noChangeArrowheads="1"/>
            </p:cNvSpPr>
            <p:nvPr/>
          </p:nvSpPr>
          <p:spPr bwMode="auto">
            <a:xfrm>
              <a:off x="178" y="2124"/>
              <a:ext cx="770"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daughter</a:t>
              </a:r>
            </a:p>
            <a:p>
              <a:pPr algn="ctr"/>
              <a:endParaRPr lang="de-DE" altLang="en-US" sz="1800" b="1">
                <a:latin typeface="Times" charset="0"/>
              </a:endParaRPr>
            </a:p>
            <a:p>
              <a:pPr algn="ctr"/>
              <a:endParaRPr lang="de-DE" altLang="en-US" sz="1800" b="1">
                <a:latin typeface="Times" charset="0"/>
              </a:endParaRPr>
            </a:p>
          </p:txBody>
        </p:sp>
        <p:sp>
          <p:nvSpPr>
            <p:cNvPr id="54322" name="Line 22"/>
            <p:cNvSpPr>
              <a:spLocks noChangeShapeType="1"/>
            </p:cNvSpPr>
            <p:nvPr/>
          </p:nvSpPr>
          <p:spPr bwMode="auto">
            <a:xfrm>
              <a:off x="176" y="235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23" name="Line 23"/>
            <p:cNvSpPr>
              <a:spLocks noChangeShapeType="1"/>
            </p:cNvSpPr>
            <p:nvPr/>
          </p:nvSpPr>
          <p:spPr bwMode="auto">
            <a:xfrm>
              <a:off x="185" y="2496"/>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7" name="Group 24"/>
          <p:cNvGrpSpPr>
            <a:grpSpLocks/>
          </p:cNvGrpSpPr>
          <p:nvPr/>
        </p:nvGrpSpPr>
        <p:grpSpPr bwMode="auto">
          <a:xfrm>
            <a:off x="1236134" y="3579818"/>
            <a:ext cx="1164349" cy="801689"/>
            <a:chOff x="480" y="2484"/>
            <a:chExt cx="596" cy="505"/>
          </a:xfrm>
        </p:grpSpPr>
        <p:grpSp>
          <p:nvGrpSpPr>
            <p:cNvPr id="54317" name="Group 25"/>
            <p:cNvGrpSpPr>
              <a:grpSpLocks/>
            </p:cNvGrpSpPr>
            <p:nvPr/>
          </p:nvGrpSpPr>
          <p:grpSpPr bwMode="auto">
            <a:xfrm>
              <a:off x="480" y="2484"/>
              <a:ext cx="596" cy="408"/>
              <a:chOff x="480" y="2484"/>
              <a:chExt cx="596" cy="408"/>
            </a:xfrm>
          </p:grpSpPr>
          <p:sp>
            <p:nvSpPr>
              <p:cNvPr id="54319" name="Line 26"/>
              <p:cNvSpPr>
                <a:spLocks noChangeShapeType="1"/>
              </p:cNvSpPr>
              <p:nvPr/>
            </p:nvSpPr>
            <p:spPr bwMode="auto">
              <a:xfrm>
                <a:off x="480" y="2504"/>
                <a:ext cx="224" cy="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20" name="Text Box 27"/>
              <p:cNvSpPr txBox="1">
                <a:spLocks noChangeArrowheads="1"/>
              </p:cNvSpPr>
              <p:nvPr/>
            </p:nvSpPr>
            <p:spPr bwMode="auto">
              <a:xfrm>
                <a:off x="588" y="2484"/>
                <a:ext cx="4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suitable</a:t>
                </a:r>
              </a:p>
            </p:txBody>
          </p:sp>
        </p:grpSp>
        <p:sp>
          <p:nvSpPr>
            <p:cNvPr id="54318" name="Text Box 28"/>
            <p:cNvSpPr txBox="1">
              <a:spLocks noChangeArrowheads="1"/>
            </p:cNvSpPr>
            <p:nvPr/>
          </p:nvSpPr>
          <p:spPr bwMode="auto">
            <a:xfrm>
              <a:off x="668" y="2756"/>
              <a:ext cx="1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a:t>
              </a:r>
            </a:p>
          </p:txBody>
        </p:sp>
      </p:grpSp>
      <p:sp>
        <p:nvSpPr>
          <p:cNvPr id="133149" name="Text Box 29"/>
          <p:cNvSpPr txBox="1">
            <a:spLocks noChangeArrowheads="1"/>
          </p:cNvSpPr>
          <p:nvPr/>
        </p:nvSpPr>
        <p:spPr bwMode="auto">
          <a:xfrm>
            <a:off x="2183060" y="1790588"/>
            <a:ext cx="216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dirty="0">
                <a:solidFill>
                  <a:srgbClr val="FC0128"/>
                </a:solidFill>
                <a:latin typeface="Courier" charset="0"/>
              </a:rPr>
              <a:t>less than 50</a:t>
            </a:r>
          </a:p>
        </p:txBody>
      </p:sp>
      <p:grpSp>
        <p:nvGrpSpPr>
          <p:cNvPr id="9" name="Group 30"/>
          <p:cNvGrpSpPr>
            <a:grpSpLocks/>
          </p:cNvGrpSpPr>
          <p:nvPr/>
        </p:nvGrpSpPr>
        <p:grpSpPr bwMode="auto">
          <a:xfrm>
            <a:off x="774700" y="1447800"/>
            <a:ext cx="1532467" cy="928688"/>
            <a:chOff x="344" y="1292"/>
            <a:chExt cx="664" cy="585"/>
          </a:xfrm>
        </p:grpSpPr>
        <p:sp>
          <p:nvSpPr>
            <p:cNvPr id="54314" name="Rectangle 31"/>
            <p:cNvSpPr>
              <a:spLocks noChangeArrowheads="1"/>
            </p:cNvSpPr>
            <p:nvPr/>
          </p:nvSpPr>
          <p:spPr bwMode="auto">
            <a:xfrm>
              <a:off x="346" y="1292"/>
              <a:ext cx="652"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store</a:t>
              </a:r>
            </a:p>
            <a:p>
              <a:pPr algn="ctr"/>
              <a:endParaRPr lang="de-DE" altLang="en-US" sz="1800" b="1">
                <a:latin typeface="Times" charset="0"/>
              </a:endParaRPr>
            </a:p>
            <a:p>
              <a:pPr algn="ctr"/>
              <a:r>
                <a:rPr lang="de-DE" altLang="en-US" sz="1800" b="1">
                  <a:latin typeface="Times" charset="0"/>
                </a:rPr>
                <a:t>enter()</a:t>
              </a:r>
            </a:p>
          </p:txBody>
        </p:sp>
        <p:sp>
          <p:nvSpPr>
            <p:cNvPr id="54315" name="Line 32"/>
            <p:cNvSpPr>
              <a:spLocks noChangeShapeType="1"/>
            </p:cNvSpPr>
            <p:nvPr/>
          </p:nvSpPr>
          <p:spPr bwMode="auto">
            <a:xfrm>
              <a:off x="344" y="1520"/>
              <a:ext cx="6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16" name="Line 33"/>
            <p:cNvSpPr>
              <a:spLocks noChangeShapeType="1"/>
            </p:cNvSpPr>
            <p:nvPr/>
          </p:nvSpPr>
          <p:spPr bwMode="auto">
            <a:xfrm>
              <a:off x="352" y="1616"/>
              <a:ext cx="6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10" name="Group 38"/>
          <p:cNvGrpSpPr>
            <a:grpSpLocks/>
          </p:cNvGrpSpPr>
          <p:nvPr/>
        </p:nvGrpSpPr>
        <p:grpSpPr bwMode="auto">
          <a:xfrm>
            <a:off x="1212851" y="4267200"/>
            <a:ext cx="1532467" cy="928688"/>
            <a:chOff x="288" y="3084"/>
            <a:chExt cx="784" cy="585"/>
          </a:xfrm>
        </p:grpSpPr>
        <p:sp>
          <p:nvSpPr>
            <p:cNvPr id="54311" name="Rectangle 39"/>
            <p:cNvSpPr>
              <a:spLocks noChangeArrowheads="1"/>
            </p:cNvSpPr>
            <p:nvPr/>
          </p:nvSpPr>
          <p:spPr bwMode="auto">
            <a:xfrm>
              <a:off x="290" y="3084"/>
              <a:ext cx="770"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toy</a:t>
              </a:r>
            </a:p>
            <a:p>
              <a:pPr algn="ctr"/>
              <a:endParaRPr lang="de-DE" altLang="en-US" sz="1800" b="1">
                <a:latin typeface="Times" charset="0"/>
              </a:endParaRPr>
            </a:p>
            <a:p>
              <a:pPr algn="ctr"/>
              <a:r>
                <a:rPr lang="de-DE" altLang="en-US" sz="1800" b="1">
                  <a:latin typeface="Times" charset="0"/>
                </a:rPr>
                <a:t>buy()</a:t>
              </a:r>
            </a:p>
          </p:txBody>
        </p:sp>
        <p:sp>
          <p:nvSpPr>
            <p:cNvPr id="54312" name="Line 40"/>
            <p:cNvSpPr>
              <a:spLocks noChangeShapeType="1"/>
            </p:cNvSpPr>
            <p:nvPr/>
          </p:nvSpPr>
          <p:spPr bwMode="auto">
            <a:xfrm>
              <a:off x="288" y="331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13" name="Line 41"/>
            <p:cNvSpPr>
              <a:spLocks noChangeShapeType="1"/>
            </p:cNvSpPr>
            <p:nvPr/>
          </p:nvSpPr>
          <p:spPr bwMode="auto">
            <a:xfrm>
              <a:off x="297" y="3448"/>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133170" name="Rectangle 50"/>
          <p:cNvSpPr>
            <a:spLocks noChangeArrowheads="1"/>
          </p:cNvSpPr>
          <p:nvPr/>
        </p:nvSpPr>
        <p:spPr bwMode="auto">
          <a:xfrm>
            <a:off x="10092267" y="782710"/>
            <a:ext cx="816939"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toy</a:t>
            </a:r>
          </a:p>
        </p:txBody>
      </p:sp>
      <p:sp>
        <p:nvSpPr>
          <p:cNvPr id="133171" name="Rectangle 51"/>
          <p:cNvSpPr>
            <a:spLocks noChangeArrowheads="1"/>
          </p:cNvSpPr>
          <p:nvPr/>
        </p:nvSpPr>
        <p:spPr bwMode="auto">
          <a:xfrm>
            <a:off x="10975860" y="3257550"/>
            <a:ext cx="749300" cy="44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age</a:t>
            </a:r>
          </a:p>
        </p:txBody>
      </p:sp>
      <p:sp>
        <p:nvSpPr>
          <p:cNvPr id="133177" name="Rectangle 57"/>
          <p:cNvSpPr>
            <a:spLocks noChangeArrowheads="1"/>
          </p:cNvSpPr>
          <p:nvPr/>
        </p:nvSpPr>
        <p:spPr bwMode="auto">
          <a:xfrm>
            <a:off x="7968084" y="1602321"/>
            <a:ext cx="1764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videogame</a:t>
            </a:r>
          </a:p>
        </p:txBody>
      </p:sp>
      <p:sp>
        <p:nvSpPr>
          <p:cNvPr id="133178" name="Rectangle 58"/>
          <p:cNvSpPr>
            <a:spLocks noChangeArrowheads="1"/>
          </p:cNvSpPr>
          <p:nvPr/>
        </p:nvSpPr>
        <p:spPr bwMode="auto">
          <a:xfrm>
            <a:off x="6493203" y="1640421"/>
            <a:ext cx="153067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daughter</a:t>
            </a:r>
          </a:p>
        </p:txBody>
      </p:sp>
      <p:sp>
        <p:nvSpPr>
          <p:cNvPr id="133179" name="Rectangle 59"/>
          <p:cNvSpPr>
            <a:spLocks noChangeArrowheads="1"/>
          </p:cNvSpPr>
          <p:nvPr/>
        </p:nvSpPr>
        <p:spPr bwMode="auto">
          <a:xfrm>
            <a:off x="5225610" y="4343400"/>
            <a:ext cx="186348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boardgame</a:t>
            </a:r>
          </a:p>
        </p:txBody>
      </p:sp>
      <p:sp>
        <p:nvSpPr>
          <p:cNvPr id="133180" name="Text Box 60"/>
          <p:cNvSpPr txBox="1">
            <a:spLocks noChangeArrowheads="1"/>
          </p:cNvSpPr>
          <p:nvPr/>
        </p:nvSpPr>
        <p:spPr bwMode="auto">
          <a:xfrm>
            <a:off x="4180418" y="551878"/>
            <a:ext cx="25624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a:solidFill>
                  <a:srgbClr val="003366"/>
                </a:solidFill>
                <a:latin typeface="Verdana" charset="0"/>
              </a:rPr>
              <a:t>Flow of events:</a:t>
            </a:r>
          </a:p>
        </p:txBody>
      </p:sp>
      <p:grpSp>
        <p:nvGrpSpPr>
          <p:cNvPr id="11" name="Group 61"/>
          <p:cNvGrpSpPr>
            <a:grpSpLocks/>
          </p:cNvGrpSpPr>
          <p:nvPr/>
        </p:nvGrpSpPr>
        <p:grpSpPr bwMode="auto">
          <a:xfrm>
            <a:off x="1212851" y="3943351"/>
            <a:ext cx="1625600" cy="1477963"/>
            <a:chOff x="288" y="2893"/>
            <a:chExt cx="784" cy="969"/>
          </a:xfrm>
        </p:grpSpPr>
        <p:sp>
          <p:nvSpPr>
            <p:cNvPr id="54308" name="Rectangle 62"/>
            <p:cNvSpPr>
              <a:spLocks noChangeArrowheads="1"/>
            </p:cNvSpPr>
            <p:nvPr/>
          </p:nvSpPr>
          <p:spPr bwMode="auto">
            <a:xfrm>
              <a:off x="290" y="2893"/>
              <a:ext cx="770" cy="969"/>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Toy</a:t>
              </a:r>
            </a:p>
            <a:p>
              <a:pPr algn="ctr"/>
              <a:endParaRPr lang="de-DE" altLang="en-US" sz="1800" b="1">
                <a:latin typeface="Times" charset="0"/>
              </a:endParaRPr>
            </a:p>
            <a:p>
              <a:pPr algn="ctr"/>
              <a:r>
                <a:rPr lang="de-DE" altLang="en-US" sz="1800" b="1">
                  <a:latin typeface="Times" charset="0"/>
                </a:rPr>
                <a:t>price</a:t>
              </a:r>
            </a:p>
            <a:p>
              <a:pPr algn="ctr"/>
              <a:r>
                <a:rPr lang="de-DE" altLang="en-US" sz="1800" b="1">
                  <a:latin typeface="Times" charset="0"/>
                </a:rPr>
                <a:t>buy()</a:t>
              </a:r>
            </a:p>
            <a:p>
              <a:pPr algn="ctr"/>
              <a:r>
                <a:rPr lang="de-DE" altLang="en-US" sz="1800" b="1">
                  <a:latin typeface="Times" charset="0"/>
                </a:rPr>
                <a:t>like()</a:t>
              </a:r>
            </a:p>
          </p:txBody>
        </p:sp>
        <p:sp>
          <p:nvSpPr>
            <p:cNvPr id="54309" name="Line 63"/>
            <p:cNvSpPr>
              <a:spLocks noChangeShapeType="1"/>
            </p:cNvSpPr>
            <p:nvPr/>
          </p:nvSpPr>
          <p:spPr bwMode="auto">
            <a:xfrm>
              <a:off x="288" y="331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10" name="Line 64"/>
            <p:cNvSpPr>
              <a:spLocks noChangeShapeType="1"/>
            </p:cNvSpPr>
            <p:nvPr/>
          </p:nvSpPr>
          <p:spPr bwMode="auto">
            <a:xfrm>
              <a:off x="297" y="3448"/>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133185" name="Rectangle 65"/>
          <p:cNvSpPr>
            <a:spLocks noChangeArrowheads="1"/>
          </p:cNvSpPr>
          <p:nvPr/>
        </p:nvSpPr>
        <p:spPr bwMode="auto">
          <a:xfrm>
            <a:off x="9418109" y="868003"/>
            <a:ext cx="8532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buy</a:t>
            </a:r>
          </a:p>
        </p:txBody>
      </p:sp>
      <p:sp>
        <p:nvSpPr>
          <p:cNvPr id="133188" name="Rectangle 68"/>
          <p:cNvSpPr>
            <a:spLocks noChangeArrowheads="1"/>
          </p:cNvSpPr>
          <p:nvPr/>
        </p:nvSpPr>
        <p:spPr bwMode="auto">
          <a:xfrm>
            <a:off x="10161660" y="4110832"/>
            <a:ext cx="160580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71" tIns="44442" rIns="90471" bIns="44442"/>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r>
              <a:rPr lang="de-DE" altLang="en-US" dirty="0">
                <a:solidFill>
                  <a:srgbClr val="FC0128"/>
                </a:solidFill>
                <a:latin typeface="Courier" charset="0"/>
              </a:rPr>
              <a:t>type of toy</a:t>
            </a:r>
          </a:p>
        </p:txBody>
      </p:sp>
      <p:grpSp>
        <p:nvGrpSpPr>
          <p:cNvPr id="12" name="Group 46"/>
          <p:cNvGrpSpPr>
            <a:grpSpLocks/>
          </p:cNvGrpSpPr>
          <p:nvPr/>
        </p:nvGrpSpPr>
        <p:grpSpPr bwMode="auto">
          <a:xfrm>
            <a:off x="2432051" y="5743575"/>
            <a:ext cx="1835149" cy="654050"/>
            <a:chOff x="168" y="3634"/>
            <a:chExt cx="784" cy="412"/>
          </a:xfrm>
        </p:grpSpPr>
        <p:sp>
          <p:nvSpPr>
            <p:cNvPr id="54305" name="Rectangle 47"/>
            <p:cNvSpPr>
              <a:spLocks noChangeArrowheads="1"/>
            </p:cNvSpPr>
            <p:nvPr/>
          </p:nvSpPr>
          <p:spPr bwMode="auto">
            <a:xfrm>
              <a:off x="170" y="3634"/>
              <a:ext cx="770" cy="412"/>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boardgame</a:t>
              </a:r>
            </a:p>
            <a:p>
              <a:pPr algn="ctr"/>
              <a:endParaRPr lang="de-DE" altLang="en-US" sz="1800" b="1">
                <a:latin typeface="Times" charset="0"/>
              </a:endParaRPr>
            </a:p>
          </p:txBody>
        </p:sp>
        <p:sp>
          <p:nvSpPr>
            <p:cNvPr id="54306" name="Line 48"/>
            <p:cNvSpPr>
              <a:spLocks noChangeShapeType="1"/>
            </p:cNvSpPr>
            <p:nvPr/>
          </p:nvSpPr>
          <p:spPr bwMode="auto">
            <a:xfrm>
              <a:off x="168" y="3816"/>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07" name="Line 49"/>
            <p:cNvSpPr>
              <a:spLocks noChangeShapeType="1"/>
            </p:cNvSpPr>
            <p:nvPr/>
          </p:nvSpPr>
          <p:spPr bwMode="auto">
            <a:xfrm>
              <a:off x="177" y="3912"/>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13" name="Group 34"/>
          <p:cNvGrpSpPr>
            <a:grpSpLocks/>
          </p:cNvGrpSpPr>
          <p:nvPr/>
        </p:nvGrpSpPr>
        <p:grpSpPr bwMode="auto">
          <a:xfrm>
            <a:off x="647701" y="2667000"/>
            <a:ext cx="1530351" cy="928688"/>
            <a:chOff x="1224" y="2292"/>
            <a:chExt cx="784" cy="585"/>
          </a:xfrm>
        </p:grpSpPr>
        <p:sp>
          <p:nvSpPr>
            <p:cNvPr id="54302" name="Rectangle 35"/>
            <p:cNvSpPr>
              <a:spLocks noChangeArrowheads="1"/>
            </p:cNvSpPr>
            <p:nvPr/>
          </p:nvSpPr>
          <p:spPr bwMode="auto">
            <a:xfrm>
              <a:off x="1226" y="2292"/>
              <a:ext cx="770" cy="585"/>
            </a:xfrm>
            <a:prstGeom prst="rect">
              <a:avLst/>
            </a:prstGeom>
            <a:solidFill>
              <a:srgbClr val="FFFFFF"/>
            </a:solidFill>
            <a:ln w="12700">
              <a:solidFill>
                <a:schemeClr val="tx1"/>
              </a:solidFill>
              <a:miter lim="800000"/>
              <a:headEnd/>
              <a:tailEnd/>
            </a:ln>
          </p:spPr>
          <p:txBody>
            <a:bodyPr anchor="ctr">
              <a:spAutoFit/>
            </a:bodyPr>
            <a:lstStyle>
              <a:lvl1pPr>
                <a:defRPr sz="2400">
                  <a:solidFill>
                    <a:schemeClr val="tx1"/>
                  </a:solidFill>
                  <a:latin typeface="Palatino" charset="0"/>
                  <a:ea typeface="ＭＳ Ｐゴシック" charset="-128"/>
                </a:defRPr>
              </a:lvl1pPr>
              <a:lvl2pPr marL="37931725" indent="-37474525">
                <a:defRPr sz="2400">
                  <a:solidFill>
                    <a:schemeClr val="tx1"/>
                  </a:solidFill>
                  <a:latin typeface="Palatino" charset="0"/>
                  <a:ea typeface="ＭＳ Ｐゴシック" charset="-128"/>
                </a:defRPr>
              </a:lvl2pPr>
              <a:lvl3pPr>
                <a:defRPr sz="2400">
                  <a:solidFill>
                    <a:schemeClr val="tx1"/>
                  </a:solidFill>
                  <a:latin typeface="Palatino" charset="0"/>
                  <a:ea typeface="ＭＳ Ｐゴシック" charset="-128"/>
                </a:defRPr>
              </a:lvl3pPr>
              <a:lvl4pPr>
                <a:defRPr sz="2400">
                  <a:solidFill>
                    <a:schemeClr val="tx1"/>
                  </a:solidFill>
                  <a:latin typeface="Palatino" charset="0"/>
                  <a:ea typeface="ＭＳ Ｐゴシック" charset="-128"/>
                </a:defRPr>
              </a:lvl4pPr>
              <a:lvl5pPr>
                <a:defRPr sz="2400">
                  <a:solidFill>
                    <a:schemeClr val="tx1"/>
                  </a:solidFill>
                  <a:latin typeface="Palatino" charset="0"/>
                  <a:ea typeface="ＭＳ Ｐゴシック" charset="-128"/>
                </a:defRPr>
              </a:lvl5pPr>
              <a:lvl6pPr marL="457200" eaLnBrk="0" fontAlgn="base" hangingPunct="0">
                <a:spcBef>
                  <a:spcPct val="0"/>
                </a:spcBef>
                <a:spcAft>
                  <a:spcPct val="0"/>
                </a:spcAft>
                <a:defRPr sz="2400">
                  <a:solidFill>
                    <a:schemeClr val="tx1"/>
                  </a:solidFill>
                  <a:latin typeface="Palatino" charset="0"/>
                  <a:ea typeface="ＭＳ Ｐゴシック" charset="-128"/>
                </a:defRPr>
              </a:lvl6pPr>
              <a:lvl7pPr marL="914400" eaLnBrk="0" fontAlgn="base" hangingPunct="0">
                <a:spcBef>
                  <a:spcPct val="0"/>
                </a:spcBef>
                <a:spcAft>
                  <a:spcPct val="0"/>
                </a:spcAft>
                <a:defRPr sz="2400">
                  <a:solidFill>
                    <a:schemeClr val="tx1"/>
                  </a:solidFill>
                  <a:latin typeface="Palatino" charset="0"/>
                  <a:ea typeface="ＭＳ Ｐゴシック" charset="-128"/>
                </a:defRPr>
              </a:lvl7pPr>
              <a:lvl8pPr marL="1371600" eaLnBrk="0" fontAlgn="base" hangingPunct="0">
                <a:spcBef>
                  <a:spcPct val="0"/>
                </a:spcBef>
                <a:spcAft>
                  <a:spcPct val="0"/>
                </a:spcAft>
                <a:defRPr sz="2400">
                  <a:solidFill>
                    <a:schemeClr val="tx1"/>
                  </a:solidFill>
                  <a:latin typeface="Palatino" charset="0"/>
                  <a:ea typeface="ＭＳ Ｐゴシック" charset="-128"/>
                </a:defRPr>
              </a:lvl8pPr>
              <a:lvl9pPr marL="1828800" eaLnBrk="0" fontAlgn="base" hangingPunct="0">
                <a:spcBef>
                  <a:spcPct val="0"/>
                </a:spcBef>
                <a:spcAft>
                  <a:spcPct val="0"/>
                </a:spcAft>
                <a:defRPr sz="2400">
                  <a:solidFill>
                    <a:schemeClr val="tx1"/>
                  </a:solidFill>
                  <a:latin typeface="Palatino" charset="0"/>
                  <a:ea typeface="ＭＳ Ｐゴシック" charset="-128"/>
                </a:defRPr>
              </a:lvl9pPr>
            </a:lstStyle>
            <a:p>
              <a:pPr algn="ctr"/>
              <a:r>
                <a:rPr lang="de-DE" altLang="en-US" sz="1800" b="1">
                  <a:latin typeface="Times" charset="0"/>
                </a:rPr>
                <a:t>daughter</a:t>
              </a:r>
            </a:p>
            <a:p>
              <a:pPr algn="ctr"/>
              <a:r>
                <a:rPr lang="de-DE" altLang="en-US" sz="1800" b="1">
                  <a:latin typeface="Times" charset="0"/>
                </a:rPr>
                <a:t>age</a:t>
              </a:r>
            </a:p>
            <a:p>
              <a:pPr algn="ctr"/>
              <a:endParaRPr lang="de-DE" altLang="en-US" sz="1800" b="1">
                <a:latin typeface="Times" charset="0"/>
              </a:endParaRPr>
            </a:p>
          </p:txBody>
        </p:sp>
        <p:sp>
          <p:nvSpPr>
            <p:cNvPr id="54303" name="Line 36"/>
            <p:cNvSpPr>
              <a:spLocks noChangeShapeType="1"/>
            </p:cNvSpPr>
            <p:nvPr/>
          </p:nvSpPr>
          <p:spPr bwMode="auto">
            <a:xfrm>
              <a:off x="1224" y="2520"/>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4304" name="Line 37"/>
            <p:cNvSpPr>
              <a:spLocks noChangeShapeType="1"/>
            </p:cNvSpPr>
            <p:nvPr/>
          </p:nvSpPr>
          <p:spPr bwMode="auto">
            <a:xfrm>
              <a:off x="1233" y="2664"/>
              <a:ext cx="7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8" name="Footer Placeholder 7"/>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93777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3312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133126"/>
                                        </p:tgtEl>
                                        <p:attrNameLst>
                                          <p:attrName>style.visibility</p:attrName>
                                        </p:attrNameLst>
                                      </p:cBhvr>
                                      <p:to>
                                        <p:strVal val="visible"/>
                                      </p:to>
                                    </p:set>
                                    <p:anim calcmode="lin" valueType="num">
                                      <p:cBhvr>
                                        <p:cTn id="15" dur="500" fill="hold"/>
                                        <p:tgtEl>
                                          <p:spTgt spid="133126"/>
                                        </p:tgtEl>
                                        <p:attrNameLst>
                                          <p:attrName>ppt_w</p:attrName>
                                        </p:attrNameLst>
                                      </p:cBhvr>
                                      <p:tavLst>
                                        <p:tav tm="0">
                                          <p:val>
                                            <p:fltVal val="0"/>
                                          </p:val>
                                        </p:tav>
                                        <p:tav tm="100000">
                                          <p:val>
                                            <p:strVal val="#ppt_w"/>
                                          </p:val>
                                        </p:tav>
                                      </p:tavLst>
                                    </p:anim>
                                    <p:anim calcmode="lin" valueType="num">
                                      <p:cBhvr>
                                        <p:cTn id="16" dur="500" fill="hold"/>
                                        <p:tgtEl>
                                          <p:spTgt spid="133126"/>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3130"/>
                                        </p:tgtEl>
                                        <p:attrNameLst>
                                          <p:attrName>style.visibility</p:attrName>
                                        </p:attrNameLst>
                                      </p:cBhvr>
                                      <p:to>
                                        <p:strVal val="visible"/>
                                      </p:to>
                                    </p:set>
                                    <p:animEffect transition="in" filter="dissolve">
                                      <p:cBhvr>
                                        <p:cTn id="21" dur="500"/>
                                        <p:tgtEl>
                                          <p:spTgt spid="13313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33128"/>
                                        </p:tgtEl>
                                        <p:attrNameLst>
                                          <p:attrName>style.visibility</p:attrName>
                                        </p:attrNameLst>
                                      </p:cBhvr>
                                      <p:to>
                                        <p:strVal val="visible"/>
                                      </p:to>
                                    </p:set>
                                    <p:anim calcmode="lin" valueType="num">
                                      <p:cBhvr additive="base">
                                        <p:cTn id="31" dur="500" fill="hold"/>
                                        <p:tgtEl>
                                          <p:spTgt spid="133128"/>
                                        </p:tgtEl>
                                        <p:attrNameLst>
                                          <p:attrName>ppt_x</p:attrName>
                                        </p:attrNameLst>
                                      </p:cBhvr>
                                      <p:tavLst>
                                        <p:tav tm="0">
                                          <p:val>
                                            <p:strVal val="#ppt_x"/>
                                          </p:val>
                                        </p:tav>
                                        <p:tav tm="100000">
                                          <p:val>
                                            <p:strVal val="#ppt_x"/>
                                          </p:val>
                                        </p:tav>
                                      </p:tavLst>
                                    </p:anim>
                                    <p:anim calcmode="lin" valueType="num">
                                      <p:cBhvr additive="base">
                                        <p:cTn id="32" dur="500" fill="hold"/>
                                        <p:tgtEl>
                                          <p:spTgt spid="133128"/>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133131"/>
                                        </p:tgtEl>
                                        <p:attrNameLst>
                                          <p:attrName>style.visibility</p:attrName>
                                        </p:attrNameLst>
                                      </p:cBhvr>
                                      <p:to>
                                        <p:strVal val="visible"/>
                                      </p:to>
                                    </p:set>
                                    <p:anim calcmode="lin" valueType="num">
                                      <p:cBhvr>
                                        <p:cTn id="42" dur="500" fill="hold"/>
                                        <p:tgtEl>
                                          <p:spTgt spid="133131"/>
                                        </p:tgtEl>
                                        <p:attrNameLst>
                                          <p:attrName>ppt_w</p:attrName>
                                        </p:attrNameLst>
                                      </p:cBhvr>
                                      <p:tavLst>
                                        <p:tav tm="0" fmla="#ppt_w*sin(2.5*pi*$)">
                                          <p:val>
                                            <p:fltVal val="0"/>
                                          </p:val>
                                        </p:tav>
                                        <p:tav tm="100000">
                                          <p:val>
                                            <p:fltVal val="1"/>
                                          </p:val>
                                        </p:tav>
                                      </p:tavLst>
                                    </p:anim>
                                    <p:anim calcmode="lin" valueType="num">
                                      <p:cBhvr>
                                        <p:cTn id="43" dur="500" fill="hold"/>
                                        <p:tgtEl>
                                          <p:spTgt spid="13313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133170"/>
                                        </p:tgtEl>
                                        <p:attrNameLst>
                                          <p:attrName>style.visibility</p:attrName>
                                        </p:attrNameLst>
                                      </p:cBhvr>
                                      <p:to>
                                        <p:strVal val="visible"/>
                                      </p:to>
                                    </p:set>
                                    <p:anim calcmode="lin" valueType="num">
                                      <p:cBhvr>
                                        <p:cTn id="48" dur="500" fill="hold"/>
                                        <p:tgtEl>
                                          <p:spTgt spid="133170"/>
                                        </p:tgtEl>
                                        <p:attrNameLst>
                                          <p:attrName>ppt_w</p:attrName>
                                        </p:attrNameLst>
                                      </p:cBhvr>
                                      <p:tavLst>
                                        <p:tav tm="0">
                                          <p:val>
                                            <p:fltVal val="0"/>
                                          </p:val>
                                        </p:tav>
                                        <p:tav tm="100000">
                                          <p:val>
                                            <p:strVal val="#ppt_w"/>
                                          </p:val>
                                        </p:tav>
                                      </p:tavLst>
                                    </p:anim>
                                    <p:anim calcmode="lin" valueType="num">
                                      <p:cBhvr>
                                        <p:cTn id="49" dur="500" fill="hold"/>
                                        <p:tgtEl>
                                          <p:spTgt spid="133170"/>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dissolve">
                                      <p:cBhvr>
                                        <p:cTn id="54" dur="500"/>
                                        <p:tgtEl>
                                          <p:spTgt spid="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0" fill="hold" grpId="0" nodeType="clickEffect">
                                  <p:stCondLst>
                                    <p:cond delay="0"/>
                                  </p:stCondLst>
                                  <p:childTnLst>
                                    <p:set>
                                      <p:cBhvr>
                                        <p:cTn id="58" dur="1" fill="hold">
                                          <p:stCondLst>
                                            <p:cond delay="0"/>
                                          </p:stCondLst>
                                        </p:cTn>
                                        <p:tgtEl>
                                          <p:spTgt spid="133185"/>
                                        </p:tgtEl>
                                        <p:attrNameLst>
                                          <p:attrName>style.visibility</p:attrName>
                                        </p:attrNameLst>
                                      </p:cBhvr>
                                      <p:to>
                                        <p:strVal val="visible"/>
                                      </p:to>
                                    </p:set>
                                    <p:anim calcmode="lin" valueType="num">
                                      <p:cBhvr>
                                        <p:cTn id="59" dur="500" fill="hold"/>
                                        <p:tgtEl>
                                          <p:spTgt spid="133185"/>
                                        </p:tgtEl>
                                        <p:attrNameLst>
                                          <p:attrName>ppt_w</p:attrName>
                                        </p:attrNameLst>
                                      </p:cBhvr>
                                      <p:tavLst>
                                        <p:tav tm="0">
                                          <p:val>
                                            <p:fltVal val="0"/>
                                          </p:val>
                                        </p:tav>
                                        <p:tav tm="100000">
                                          <p:val>
                                            <p:strVal val="#ppt_w"/>
                                          </p:val>
                                        </p:tav>
                                      </p:tavLst>
                                    </p:anim>
                                    <p:anim calcmode="lin" valueType="num">
                                      <p:cBhvr>
                                        <p:cTn id="60" dur="500" fill="hold"/>
                                        <p:tgtEl>
                                          <p:spTgt spid="133185"/>
                                        </p:tgtEl>
                                        <p:attrNameLst>
                                          <p:attrName>ppt_h</p:attrName>
                                        </p:attrNameLst>
                                      </p:cBhvr>
                                      <p:tavLst>
                                        <p:tav tm="0">
                                          <p:val>
                                            <p:strVal val="#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dissolve">
                                      <p:cBhvr>
                                        <p:cTn id="65" dur="500"/>
                                        <p:tgtEl>
                                          <p:spTgt spid="1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7" presetClass="entr" presetSubtype="10" fill="hold" grpId="0" nodeType="clickEffect">
                                  <p:stCondLst>
                                    <p:cond delay="0"/>
                                  </p:stCondLst>
                                  <p:childTnLst>
                                    <p:set>
                                      <p:cBhvr>
                                        <p:cTn id="69" dur="1" fill="hold">
                                          <p:stCondLst>
                                            <p:cond delay="0"/>
                                          </p:stCondLst>
                                        </p:cTn>
                                        <p:tgtEl>
                                          <p:spTgt spid="133178"/>
                                        </p:tgtEl>
                                        <p:attrNameLst>
                                          <p:attrName>style.visibility</p:attrName>
                                        </p:attrNameLst>
                                      </p:cBhvr>
                                      <p:to>
                                        <p:strVal val="visible"/>
                                      </p:to>
                                    </p:set>
                                    <p:anim calcmode="lin" valueType="num">
                                      <p:cBhvr>
                                        <p:cTn id="70" dur="500" fill="hold"/>
                                        <p:tgtEl>
                                          <p:spTgt spid="133178"/>
                                        </p:tgtEl>
                                        <p:attrNameLst>
                                          <p:attrName>ppt_w</p:attrName>
                                        </p:attrNameLst>
                                      </p:cBhvr>
                                      <p:tavLst>
                                        <p:tav tm="0">
                                          <p:val>
                                            <p:fltVal val="0"/>
                                          </p:val>
                                        </p:tav>
                                        <p:tav tm="100000">
                                          <p:val>
                                            <p:strVal val="#ppt_w"/>
                                          </p:val>
                                        </p:tav>
                                      </p:tavLst>
                                    </p:anim>
                                    <p:anim calcmode="lin" valueType="num">
                                      <p:cBhvr>
                                        <p:cTn id="71" dur="500" fill="hold"/>
                                        <p:tgtEl>
                                          <p:spTgt spid="133178"/>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9"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10" fill="hold" grpId="0" nodeType="clickEffect">
                                  <p:stCondLst>
                                    <p:cond delay="0"/>
                                  </p:stCondLst>
                                  <p:childTnLst>
                                    <p:set>
                                      <p:cBhvr>
                                        <p:cTn id="80" dur="1" fill="hold">
                                          <p:stCondLst>
                                            <p:cond delay="0"/>
                                          </p:stCondLst>
                                        </p:cTn>
                                        <p:tgtEl>
                                          <p:spTgt spid="133149"/>
                                        </p:tgtEl>
                                        <p:attrNameLst>
                                          <p:attrName>style.visibility</p:attrName>
                                        </p:attrNameLst>
                                      </p:cBhvr>
                                      <p:to>
                                        <p:strVal val="visible"/>
                                      </p:to>
                                    </p:set>
                                    <p:anim calcmode="lin" valueType="num">
                                      <p:cBhvr>
                                        <p:cTn id="81" dur="500" fill="hold"/>
                                        <p:tgtEl>
                                          <p:spTgt spid="133149"/>
                                        </p:tgtEl>
                                        <p:attrNameLst>
                                          <p:attrName>ppt_w</p:attrName>
                                        </p:attrNameLst>
                                      </p:cBhvr>
                                      <p:tavLst>
                                        <p:tav tm="0">
                                          <p:val>
                                            <p:fltVal val="0"/>
                                          </p:val>
                                        </p:tav>
                                        <p:tav tm="100000">
                                          <p:val>
                                            <p:strVal val="#ppt_w"/>
                                          </p:val>
                                        </p:tav>
                                      </p:tavLst>
                                    </p:anim>
                                    <p:anim calcmode="lin" valueType="num">
                                      <p:cBhvr>
                                        <p:cTn id="82" dur="500" fill="hold"/>
                                        <p:tgtEl>
                                          <p:spTgt spid="133149"/>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dissolve">
                                      <p:cBhvr>
                                        <p:cTn id="87" dur="500"/>
                                        <p:tgtEl>
                                          <p:spTgt spid="1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0" fill="hold" grpId="0" nodeType="clickEffect">
                                  <p:stCondLst>
                                    <p:cond delay="0"/>
                                  </p:stCondLst>
                                  <p:childTnLst>
                                    <p:set>
                                      <p:cBhvr>
                                        <p:cTn id="91" dur="1" fill="hold">
                                          <p:stCondLst>
                                            <p:cond delay="0"/>
                                          </p:stCondLst>
                                        </p:cTn>
                                        <p:tgtEl>
                                          <p:spTgt spid="133177"/>
                                        </p:tgtEl>
                                        <p:attrNameLst>
                                          <p:attrName>style.visibility</p:attrName>
                                        </p:attrNameLst>
                                      </p:cBhvr>
                                      <p:to>
                                        <p:strVal val="visible"/>
                                      </p:to>
                                    </p:set>
                                    <p:anim calcmode="lin" valueType="num">
                                      <p:cBhvr>
                                        <p:cTn id="92" dur="500" fill="hold"/>
                                        <p:tgtEl>
                                          <p:spTgt spid="133177"/>
                                        </p:tgtEl>
                                        <p:attrNameLst>
                                          <p:attrName>ppt_w</p:attrName>
                                        </p:attrNameLst>
                                      </p:cBhvr>
                                      <p:tavLst>
                                        <p:tav tm="0">
                                          <p:val>
                                            <p:fltVal val="0"/>
                                          </p:val>
                                        </p:tav>
                                        <p:tav tm="100000">
                                          <p:val>
                                            <p:strVal val="#ppt_w"/>
                                          </p:val>
                                        </p:tav>
                                      </p:tavLst>
                                    </p:anim>
                                    <p:anim calcmode="lin" valueType="num">
                                      <p:cBhvr>
                                        <p:cTn id="93" dur="500" fill="hold"/>
                                        <p:tgtEl>
                                          <p:spTgt spid="133177"/>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9"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dissolve">
                                      <p:cBhvr>
                                        <p:cTn id="98" dur="500"/>
                                        <p:tgtEl>
                                          <p:spTgt spid="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33124">
                                            <p:txEl>
                                              <p:pRg st="0" end="0"/>
                                            </p:txEl>
                                          </p:spTgt>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33127"/>
                                        </p:tgtEl>
                                        <p:attrNameLst>
                                          <p:attrName>style.visibility</p:attrName>
                                        </p:attrNameLst>
                                      </p:cBhvr>
                                      <p:to>
                                        <p:strVal val="visible"/>
                                      </p:to>
                                    </p:set>
                                    <p:anim calcmode="lin" valueType="num">
                                      <p:cBhvr>
                                        <p:cTn id="107" dur="500" fill="hold"/>
                                        <p:tgtEl>
                                          <p:spTgt spid="133127"/>
                                        </p:tgtEl>
                                        <p:attrNameLst>
                                          <p:attrName>ppt_w</p:attrName>
                                        </p:attrNameLst>
                                      </p:cBhvr>
                                      <p:tavLst>
                                        <p:tav tm="0">
                                          <p:val>
                                            <p:fltVal val="0"/>
                                          </p:val>
                                        </p:tav>
                                        <p:tav tm="100000">
                                          <p:val>
                                            <p:strVal val="#ppt_w"/>
                                          </p:val>
                                        </p:tav>
                                      </p:tavLst>
                                    </p:anim>
                                    <p:anim calcmode="lin" valueType="num">
                                      <p:cBhvr>
                                        <p:cTn id="108" dur="500" fill="hold"/>
                                        <p:tgtEl>
                                          <p:spTgt spid="133127"/>
                                        </p:tgtEl>
                                        <p:attrNameLst>
                                          <p:attrName>ppt_h</p:attrName>
                                        </p:attrNameLst>
                                      </p:cBhvr>
                                      <p:tavLst>
                                        <p:tav tm="0">
                                          <p:val>
                                            <p:strVal val="#ppt_h"/>
                                          </p:val>
                                        </p:tav>
                                        <p:tav tm="100000">
                                          <p:val>
                                            <p:strVal val="#ppt_h"/>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nodeType="clickEffect">
                                  <p:stCondLst>
                                    <p:cond delay="0"/>
                                  </p:stCondLst>
                                  <p:childTnLst>
                                    <p:set>
                                      <p:cBhvr>
                                        <p:cTn id="112" dur="1" fill="hold">
                                          <p:stCondLst>
                                            <p:cond delay="499"/>
                                          </p:stCondLst>
                                        </p:cTn>
                                        <p:tgtEl>
                                          <p:spTgt spid="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0" fill="hold" grpId="0" nodeType="clickEffect">
                                  <p:stCondLst>
                                    <p:cond delay="0"/>
                                  </p:stCondLst>
                                  <p:childTnLst>
                                    <p:set>
                                      <p:cBhvr>
                                        <p:cTn id="116" dur="1" fill="hold">
                                          <p:stCondLst>
                                            <p:cond delay="0"/>
                                          </p:stCondLst>
                                        </p:cTn>
                                        <p:tgtEl>
                                          <p:spTgt spid="133171"/>
                                        </p:tgtEl>
                                        <p:attrNameLst>
                                          <p:attrName>style.visibility</p:attrName>
                                        </p:attrNameLst>
                                      </p:cBhvr>
                                      <p:to>
                                        <p:strVal val="visible"/>
                                      </p:to>
                                    </p:set>
                                    <p:anim calcmode="lin" valueType="num">
                                      <p:cBhvr>
                                        <p:cTn id="117" dur="500" fill="hold"/>
                                        <p:tgtEl>
                                          <p:spTgt spid="133171"/>
                                        </p:tgtEl>
                                        <p:attrNameLst>
                                          <p:attrName>ppt_w</p:attrName>
                                        </p:attrNameLst>
                                      </p:cBhvr>
                                      <p:tavLst>
                                        <p:tav tm="0">
                                          <p:val>
                                            <p:fltVal val="0"/>
                                          </p:val>
                                        </p:tav>
                                        <p:tav tm="100000">
                                          <p:val>
                                            <p:strVal val="#ppt_w"/>
                                          </p:val>
                                        </p:tav>
                                      </p:tavLst>
                                    </p:anim>
                                    <p:anim calcmode="lin" valueType="num">
                                      <p:cBhvr>
                                        <p:cTn id="118" dur="500" fill="hold"/>
                                        <p:tgtEl>
                                          <p:spTgt spid="133171"/>
                                        </p:tgtEl>
                                        <p:attrNameLst>
                                          <p:attrName>ppt_h</p:attrName>
                                        </p:attrNameLst>
                                      </p:cBhvr>
                                      <p:tavLst>
                                        <p:tav tm="0">
                                          <p:val>
                                            <p:strVal val="#ppt_h"/>
                                          </p:val>
                                        </p:tav>
                                        <p:tav tm="100000">
                                          <p:val>
                                            <p:strVal val="#ppt_h"/>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9" presetClass="entr" presetSubtype="0" fill="hold" nodeType="clickEffect">
                                  <p:stCondLst>
                                    <p:cond delay="0"/>
                                  </p:stCondLst>
                                  <p:childTnLst>
                                    <p:set>
                                      <p:cBhvr>
                                        <p:cTn id="122" dur="1" fill="hold">
                                          <p:stCondLst>
                                            <p:cond delay="0"/>
                                          </p:stCondLst>
                                        </p:cTn>
                                        <p:tgtEl>
                                          <p:spTgt spid="13"/>
                                        </p:tgtEl>
                                        <p:attrNameLst>
                                          <p:attrName>style.visibility</p:attrName>
                                        </p:attrNameLst>
                                      </p:cBhvr>
                                      <p:to>
                                        <p:strVal val="visible"/>
                                      </p:to>
                                    </p:set>
                                    <p:animEffect transition="in" filter="dissolve">
                                      <p:cBhvr>
                                        <p:cTn id="123" dur="500"/>
                                        <p:tgtEl>
                                          <p:spTgt spid="13"/>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7" presetClass="entr" presetSubtype="10" fill="hold" grpId="0" nodeType="clickEffect">
                                  <p:stCondLst>
                                    <p:cond delay="0"/>
                                  </p:stCondLst>
                                  <p:childTnLst>
                                    <p:set>
                                      <p:cBhvr>
                                        <p:cTn id="127" dur="1" fill="hold">
                                          <p:stCondLst>
                                            <p:cond delay="0"/>
                                          </p:stCondLst>
                                        </p:cTn>
                                        <p:tgtEl>
                                          <p:spTgt spid="133188"/>
                                        </p:tgtEl>
                                        <p:attrNameLst>
                                          <p:attrName>style.visibility</p:attrName>
                                        </p:attrNameLst>
                                      </p:cBhvr>
                                      <p:to>
                                        <p:strVal val="visible"/>
                                      </p:to>
                                    </p:set>
                                    <p:anim calcmode="lin" valueType="num">
                                      <p:cBhvr>
                                        <p:cTn id="128" dur="500" fill="hold"/>
                                        <p:tgtEl>
                                          <p:spTgt spid="133188"/>
                                        </p:tgtEl>
                                        <p:attrNameLst>
                                          <p:attrName>ppt_w</p:attrName>
                                        </p:attrNameLst>
                                      </p:cBhvr>
                                      <p:tavLst>
                                        <p:tav tm="0">
                                          <p:val>
                                            <p:fltVal val="0"/>
                                          </p:val>
                                        </p:tav>
                                        <p:tav tm="100000">
                                          <p:val>
                                            <p:strVal val="#ppt_w"/>
                                          </p:val>
                                        </p:tav>
                                      </p:tavLst>
                                    </p:anim>
                                    <p:anim calcmode="lin" valueType="num">
                                      <p:cBhvr>
                                        <p:cTn id="129" dur="500" fill="hold"/>
                                        <p:tgtEl>
                                          <p:spTgt spid="133188"/>
                                        </p:tgtEl>
                                        <p:attrNameLst>
                                          <p:attrName>ppt_h</p:attrName>
                                        </p:attrNameLst>
                                      </p:cBhvr>
                                      <p:tavLst>
                                        <p:tav tm="0">
                                          <p:val>
                                            <p:strVal val="#ppt_h"/>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9"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dissolve">
                                      <p:cBhvr>
                                        <p:cTn id="134" dur="500"/>
                                        <p:tgtEl>
                                          <p:spTgt spid="3"/>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10" fill="hold" grpId="0" nodeType="clickEffect">
                                  <p:stCondLst>
                                    <p:cond delay="0"/>
                                  </p:stCondLst>
                                  <p:childTnLst>
                                    <p:set>
                                      <p:cBhvr>
                                        <p:cTn id="138" dur="1" fill="hold">
                                          <p:stCondLst>
                                            <p:cond delay="0"/>
                                          </p:stCondLst>
                                        </p:cTn>
                                        <p:tgtEl>
                                          <p:spTgt spid="133179"/>
                                        </p:tgtEl>
                                        <p:attrNameLst>
                                          <p:attrName>style.visibility</p:attrName>
                                        </p:attrNameLst>
                                      </p:cBhvr>
                                      <p:to>
                                        <p:strVal val="visible"/>
                                      </p:to>
                                    </p:set>
                                    <p:anim calcmode="lin" valueType="num">
                                      <p:cBhvr>
                                        <p:cTn id="139" dur="500" fill="hold"/>
                                        <p:tgtEl>
                                          <p:spTgt spid="133179"/>
                                        </p:tgtEl>
                                        <p:attrNameLst>
                                          <p:attrName>ppt_w</p:attrName>
                                        </p:attrNameLst>
                                      </p:cBhvr>
                                      <p:tavLst>
                                        <p:tav tm="0">
                                          <p:val>
                                            <p:fltVal val="0"/>
                                          </p:val>
                                        </p:tav>
                                        <p:tav tm="100000">
                                          <p:val>
                                            <p:strVal val="#ppt_w"/>
                                          </p:val>
                                        </p:tav>
                                      </p:tavLst>
                                    </p:anim>
                                    <p:anim calcmode="lin" valueType="num">
                                      <p:cBhvr>
                                        <p:cTn id="140" dur="500" fill="hold"/>
                                        <p:tgtEl>
                                          <p:spTgt spid="133179"/>
                                        </p:tgtEl>
                                        <p:attrNameLst>
                                          <p:attrName>ppt_h</p:attrName>
                                        </p:attrNameLst>
                                      </p:cBhvr>
                                      <p:tavLst>
                                        <p:tav tm="0">
                                          <p:val>
                                            <p:strVal val="#ppt_h"/>
                                          </p:val>
                                        </p:tav>
                                        <p:tav tm="100000">
                                          <p:val>
                                            <p:strVal val="#ppt_h"/>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7" presetClass="entr" presetSubtype="10" fill="hold" nodeType="clickEffect">
                                  <p:stCondLst>
                                    <p:cond delay="0"/>
                                  </p:stCondLst>
                                  <p:childTnLst>
                                    <p:set>
                                      <p:cBhvr>
                                        <p:cTn id="144" dur="1" fill="hold">
                                          <p:stCondLst>
                                            <p:cond delay="0"/>
                                          </p:stCondLst>
                                        </p:cTn>
                                        <p:tgtEl>
                                          <p:spTgt spid="12"/>
                                        </p:tgtEl>
                                        <p:attrNameLst>
                                          <p:attrName>style.visibility</p:attrName>
                                        </p:attrNameLst>
                                      </p:cBhvr>
                                      <p:to>
                                        <p:strVal val="visible"/>
                                      </p:to>
                                    </p:set>
                                    <p:anim calcmode="lin" valueType="num">
                                      <p:cBhvr>
                                        <p:cTn id="145" dur="500" fill="hold"/>
                                        <p:tgtEl>
                                          <p:spTgt spid="12"/>
                                        </p:tgtEl>
                                        <p:attrNameLst>
                                          <p:attrName>ppt_w</p:attrName>
                                        </p:attrNameLst>
                                      </p:cBhvr>
                                      <p:tavLst>
                                        <p:tav tm="0">
                                          <p:val>
                                            <p:fltVal val="0"/>
                                          </p:val>
                                        </p:tav>
                                        <p:tav tm="100000">
                                          <p:val>
                                            <p:strVal val="#ppt_w"/>
                                          </p:val>
                                        </p:tav>
                                      </p:tavLst>
                                    </p:anim>
                                    <p:anim calcmode="lin" valueType="num">
                                      <p:cBhvr>
                                        <p:cTn id="146"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31" grpId="0" animBg="1"/>
      <p:bldP spid="133124" grpId="0" build="p" autoUpdateAnimBg="0"/>
      <p:bldP spid="133126" grpId="0" autoUpdateAnimBg="0"/>
      <p:bldP spid="133127" grpId="0" autoUpdateAnimBg="0"/>
      <p:bldP spid="133128" grpId="0" autoUpdateAnimBg="0"/>
      <p:bldP spid="133130" grpId="0" animBg="1" autoUpdateAnimBg="0"/>
      <p:bldP spid="133149" grpId="0" autoUpdateAnimBg="0"/>
      <p:bldP spid="133170" grpId="0" autoUpdateAnimBg="0"/>
      <p:bldP spid="133171" grpId="0" autoUpdateAnimBg="0"/>
      <p:bldP spid="133177" grpId="0" autoUpdateAnimBg="0"/>
      <p:bldP spid="133178" grpId="0" autoUpdateAnimBg="0"/>
      <p:bldP spid="133179" grpId="0" autoUpdateAnimBg="0"/>
      <p:bldP spid="133180" grpId="0" build="p" autoUpdateAnimBg="0"/>
      <p:bldP spid="133185" grpId="0" autoUpdateAnimBg="0"/>
      <p:bldP spid="13318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erdalk\Desktop\F.Dicksan.University\SE\115047-0136066836_pp2\Bruegge JPG\tab05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509588"/>
            <a:ext cx="11153775" cy="58388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402459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5"/>
          <p:cNvSpPr>
            <a:spLocks noGrp="1" noChangeArrowheads="1"/>
          </p:cNvSpPr>
          <p:nvPr>
            <p:ph type="title"/>
          </p:nvPr>
        </p:nvSpPr>
        <p:spPr/>
        <p:txBody>
          <a:bodyPr/>
          <a:lstStyle/>
          <a:p>
            <a:r>
              <a:rPr lang="en-US" altLang="en-US" smtClean="0"/>
              <a:t>Who uses Class Diagrams? </a:t>
            </a:r>
          </a:p>
        </p:txBody>
      </p:sp>
      <p:sp>
        <p:nvSpPr>
          <p:cNvPr id="62467" name="Rectangle 6"/>
          <p:cNvSpPr>
            <a:spLocks noGrp="1" noChangeArrowheads="1"/>
          </p:cNvSpPr>
          <p:nvPr>
            <p:ph type="body" idx="1"/>
          </p:nvPr>
        </p:nvSpPr>
        <p:spPr/>
        <p:txBody>
          <a:bodyPr/>
          <a:lstStyle/>
          <a:p>
            <a:r>
              <a:rPr lang="en-US" altLang="en-US" dirty="0" smtClean="0"/>
              <a:t>Purpose of class diagrams</a:t>
            </a:r>
          </a:p>
          <a:p>
            <a:pPr lvl="1"/>
            <a:r>
              <a:rPr lang="en-US" altLang="en-US" dirty="0" smtClean="0">
                <a:ea typeface="ＭＳ Ｐゴシック" charset="-128"/>
              </a:rPr>
              <a:t>The description of the static properties of a system</a:t>
            </a:r>
          </a:p>
          <a:p>
            <a:r>
              <a:rPr lang="en-US" altLang="en-US" dirty="0" smtClean="0"/>
              <a:t>The main users of class diagrams:</a:t>
            </a:r>
          </a:p>
          <a:p>
            <a:pPr lvl="1"/>
            <a:r>
              <a:rPr lang="en-US" altLang="en-US" dirty="0" smtClean="0">
                <a:solidFill>
                  <a:srgbClr val="FC0128"/>
                </a:solidFill>
                <a:ea typeface="ＭＳ Ｐゴシック" charset="-128"/>
              </a:rPr>
              <a:t>The application domain expert</a:t>
            </a:r>
            <a:endParaRPr lang="en-US" altLang="en-US" dirty="0" smtClean="0">
              <a:ea typeface="ＭＳ Ｐゴシック" charset="-128"/>
            </a:endParaRPr>
          </a:p>
          <a:p>
            <a:pPr lvl="2"/>
            <a:r>
              <a:rPr lang="en-US" altLang="en-US" dirty="0" smtClean="0">
                <a:ea typeface="ＭＳ Ｐゴシック" charset="-128"/>
              </a:rPr>
              <a:t>uses class diagrams to model the application domain (including taxonomies)</a:t>
            </a:r>
          </a:p>
          <a:p>
            <a:pPr lvl="3"/>
            <a:r>
              <a:rPr lang="en-US" altLang="en-US" dirty="0" smtClean="0">
                <a:ea typeface="ＭＳ Ｐゴシック" charset="-128"/>
              </a:rPr>
              <a:t>during requirements elicitation and analysis</a:t>
            </a:r>
          </a:p>
          <a:p>
            <a:pPr lvl="1"/>
            <a:r>
              <a:rPr lang="en-US" altLang="en-US" dirty="0" smtClean="0">
                <a:solidFill>
                  <a:srgbClr val="FC0128"/>
                </a:solidFill>
                <a:ea typeface="ＭＳ Ｐゴシック" charset="-128"/>
              </a:rPr>
              <a:t>The developer</a:t>
            </a:r>
            <a:r>
              <a:rPr lang="en-US" altLang="en-US" dirty="0" smtClean="0">
                <a:ea typeface="ＭＳ Ｐゴシック" charset="-128"/>
              </a:rPr>
              <a:t> </a:t>
            </a:r>
          </a:p>
          <a:p>
            <a:pPr lvl="2"/>
            <a:r>
              <a:rPr lang="en-US" altLang="en-US" dirty="0" smtClean="0">
                <a:ea typeface="ＭＳ Ｐゴシック" charset="-128"/>
              </a:rPr>
              <a:t>uses class diagrams  during the development of a system</a:t>
            </a:r>
          </a:p>
          <a:p>
            <a:pPr lvl="3"/>
            <a:r>
              <a:rPr lang="en-US" altLang="en-US" dirty="0" smtClean="0">
                <a:ea typeface="ＭＳ Ｐゴシック" charset="-128"/>
              </a:rPr>
              <a:t>during analysis, system design, object design and implementation.</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3982375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r>
              <a:rPr lang="en-US" altLang="en-US" smtClean="0"/>
              <a:t>Who does not use Class Diagrams? </a:t>
            </a:r>
          </a:p>
        </p:txBody>
      </p:sp>
      <p:sp>
        <p:nvSpPr>
          <p:cNvPr id="64515" name="Rectangle 5"/>
          <p:cNvSpPr>
            <a:spLocks noGrp="1" noChangeArrowheads="1"/>
          </p:cNvSpPr>
          <p:nvPr>
            <p:ph type="body" idx="1"/>
          </p:nvPr>
        </p:nvSpPr>
        <p:spPr/>
        <p:txBody>
          <a:bodyPr/>
          <a:lstStyle/>
          <a:p>
            <a:r>
              <a:rPr lang="en-US" altLang="en-US" smtClean="0"/>
              <a:t>The </a:t>
            </a:r>
            <a:r>
              <a:rPr lang="en-US" altLang="en-US" smtClean="0">
                <a:solidFill>
                  <a:srgbClr val="FC0128"/>
                </a:solidFill>
              </a:rPr>
              <a:t>client</a:t>
            </a:r>
            <a:r>
              <a:rPr lang="en-US" altLang="en-US" smtClean="0"/>
              <a:t> and the </a:t>
            </a:r>
            <a:r>
              <a:rPr lang="en-US" altLang="en-US" smtClean="0">
                <a:solidFill>
                  <a:srgbClr val="FC0128"/>
                </a:solidFill>
              </a:rPr>
              <a:t>end user</a:t>
            </a:r>
            <a:r>
              <a:rPr lang="en-US" altLang="en-US" smtClean="0"/>
              <a:t> are usually not interested in class diagrams </a:t>
            </a:r>
          </a:p>
          <a:p>
            <a:pPr lvl="1"/>
            <a:r>
              <a:rPr lang="en-US" altLang="en-US" smtClean="0">
                <a:ea typeface="ＭＳ Ｐゴシック" charset="-128"/>
              </a:rPr>
              <a:t>Clients focus more on project management issues </a:t>
            </a:r>
          </a:p>
          <a:p>
            <a:pPr lvl="1"/>
            <a:r>
              <a:rPr lang="en-US" altLang="en-US" smtClean="0">
                <a:ea typeface="ＭＳ Ｐゴシック" charset="-128"/>
              </a:rPr>
              <a:t>End users are more interested in the functionality of the system.</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66350838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9651"/>
          </a:xfrm>
        </p:spPr>
        <p:txBody>
          <a:bodyPr/>
          <a:lstStyle/>
          <a:p>
            <a:r>
              <a:rPr lang="en-US" dirty="0" smtClean="0"/>
              <a:t>Outlines for two weeks </a:t>
            </a:r>
            <a:endParaRPr lang="en-US" dirty="0"/>
          </a:p>
        </p:txBody>
      </p:sp>
      <p:sp>
        <p:nvSpPr>
          <p:cNvPr id="3" name="Content Placeholder 2"/>
          <p:cNvSpPr>
            <a:spLocks noGrp="1"/>
          </p:cNvSpPr>
          <p:nvPr>
            <p:ph idx="1"/>
          </p:nvPr>
        </p:nvSpPr>
        <p:spPr>
          <a:xfrm>
            <a:off x="838200" y="1433015"/>
            <a:ext cx="10515600" cy="4743948"/>
          </a:xfrm>
        </p:spPr>
        <p:txBody>
          <a:bodyPr>
            <a:normAutofit fontScale="70000" lnSpcReduction="20000"/>
          </a:bodyPr>
          <a:lstStyle/>
          <a:p>
            <a:r>
              <a:rPr lang="en-US" dirty="0" smtClean="0"/>
              <a:t>Introduction</a:t>
            </a:r>
          </a:p>
          <a:p>
            <a:r>
              <a:rPr lang="en-US" dirty="0" smtClean="0"/>
              <a:t>Overview of Analysis</a:t>
            </a:r>
          </a:p>
          <a:p>
            <a:r>
              <a:rPr lang="en-US" dirty="0" smtClean="0"/>
              <a:t>We focus on:</a:t>
            </a:r>
          </a:p>
          <a:p>
            <a:pPr lvl="1"/>
            <a:r>
              <a:rPr lang="en-US" dirty="0" smtClean="0"/>
              <a:t>Identification of Objects</a:t>
            </a:r>
          </a:p>
          <a:p>
            <a:pPr lvl="2"/>
            <a:r>
              <a:rPr lang="en-US" altLang="en-US" dirty="0" smtClean="0">
                <a:ea typeface="ＭＳ Ｐゴシック" charset="-128"/>
              </a:rPr>
              <a:t>Entity</a:t>
            </a:r>
            <a:r>
              <a:rPr lang="en-US" altLang="en-US" dirty="0">
                <a:ea typeface="ＭＳ Ｐゴシック" charset="-128"/>
              </a:rPr>
              <a:t>, boundary and control objects</a:t>
            </a:r>
          </a:p>
          <a:p>
            <a:pPr lvl="1"/>
            <a:r>
              <a:rPr lang="en-US" altLang="en-US" dirty="0" smtClean="0">
                <a:ea typeface="ＭＳ Ｐゴシック" charset="-128"/>
              </a:rPr>
              <a:t>Abbott’s technique </a:t>
            </a:r>
          </a:p>
          <a:p>
            <a:pPr lvl="2"/>
            <a:r>
              <a:rPr lang="en-US" altLang="en-US" dirty="0" smtClean="0">
                <a:ea typeface="ＭＳ Ｐゴシック" charset="-128"/>
              </a:rPr>
              <a:t>Helps in object identification.</a:t>
            </a:r>
          </a:p>
          <a:p>
            <a:pPr lvl="1"/>
            <a:r>
              <a:rPr lang="en-US" dirty="0" smtClean="0"/>
              <a:t>Objects relationship </a:t>
            </a:r>
          </a:p>
          <a:p>
            <a:pPr lvl="2"/>
            <a:r>
              <a:rPr lang="en-US" dirty="0" smtClean="0"/>
              <a:t>Identifying Associations., Aggregates , Attributes</a:t>
            </a:r>
          </a:p>
          <a:p>
            <a:r>
              <a:rPr lang="en-US" dirty="0" smtClean="0"/>
              <a:t>Objects  </a:t>
            </a:r>
            <a:r>
              <a:rPr lang="en-US" dirty="0"/>
              <a:t>behaviors</a:t>
            </a:r>
          </a:p>
          <a:p>
            <a:pPr lvl="1"/>
            <a:r>
              <a:rPr lang="en-US" dirty="0"/>
              <a:t>Mapping use cases to Object with Sequence Diagrams</a:t>
            </a:r>
          </a:p>
          <a:p>
            <a:pPr lvl="1"/>
            <a:r>
              <a:rPr lang="en-US" dirty="0"/>
              <a:t>Modeling state Dependent Behavior of Individual Object</a:t>
            </a:r>
          </a:p>
          <a:p>
            <a:r>
              <a:rPr lang="en-US" dirty="0" smtClean="0"/>
              <a:t>Analysis Activities (UML Activities Diagram)</a:t>
            </a:r>
          </a:p>
          <a:p>
            <a:r>
              <a:rPr lang="en-US" dirty="0" smtClean="0"/>
              <a:t>An Example</a:t>
            </a:r>
          </a:p>
          <a:p>
            <a:r>
              <a:rPr lang="en-US" dirty="0"/>
              <a:t>Managing Analysis</a:t>
            </a:r>
          </a:p>
          <a:p>
            <a:r>
              <a:rPr lang="en-US" dirty="0"/>
              <a:t>Review the Analysis Model</a:t>
            </a:r>
          </a:p>
          <a:p>
            <a:endParaRPr lang="en-US" dirty="0" smtClean="0"/>
          </a:p>
          <a:p>
            <a:pPr marL="457200" lvl="1" indent="0">
              <a:buNone/>
            </a:pPr>
            <a:endParaRPr lang="en-US" dirty="0" smtClean="0"/>
          </a:p>
          <a:p>
            <a:pPr lvl="1"/>
            <a:endParaRPr lang="en-US"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8909288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8833"/>
          </a:xfrm>
        </p:spPr>
        <p:txBody>
          <a:bodyPr/>
          <a:lstStyle/>
          <a:p>
            <a:r>
              <a:rPr lang="en-US" dirty="0" smtClean="0"/>
              <a:t>Overview </a:t>
            </a:r>
            <a:r>
              <a:rPr lang="en-US" dirty="0"/>
              <a:t>of </a:t>
            </a:r>
            <a:r>
              <a:rPr lang="en-US" dirty="0" smtClean="0"/>
              <a:t> Previous  Classes</a:t>
            </a:r>
            <a:endParaRPr lang="en-US" dirty="0"/>
          </a:p>
        </p:txBody>
      </p:sp>
      <p:sp>
        <p:nvSpPr>
          <p:cNvPr id="3" name="Content Placeholder 2"/>
          <p:cNvSpPr>
            <a:spLocks noGrp="1"/>
          </p:cNvSpPr>
          <p:nvPr>
            <p:ph idx="1"/>
          </p:nvPr>
        </p:nvSpPr>
        <p:spPr>
          <a:xfrm>
            <a:off x="838200" y="1487606"/>
            <a:ext cx="10515600" cy="5008728"/>
          </a:xfrm>
        </p:spPr>
        <p:txBody>
          <a:bodyPr>
            <a:normAutofit/>
          </a:bodyPr>
          <a:lstStyle/>
          <a:p>
            <a:r>
              <a:rPr lang="en-US" altLang="en-US" sz="2400" dirty="0" smtClean="0"/>
              <a:t>Scenarios (Chapter 1, 2,4)</a:t>
            </a:r>
            <a:endParaRPr lang="en-US" altLang="en-US" sz="2400" dirty="0"/>
          </a:p>
          <a:p>
            <a:pPr lvl="1"/>
            <a:r>
              <a:rPr lang="en-US" altLang="en-US" sz="2000" dirty="0">
                <a:ea typeface="ＭＳ Ｐゴシック" charset="-128"/>
              </a:rPr>
              <a:t>Finding Scenarios</a:t>
            </a:r>
          </a:p>
          <a:p>
            <a:pPr lvl="1"/>
            <a:r>
              <a:rPr lang="en-US" altLang="en-US" sz="2000" dirty="0">
                <a:ea typeface="ＭＳ Ｐゴシック" charset="-128"/>
              </a:rPr>
              <a:t>Identifying actors</a:t>
            </a:r>
          </a:p>
          <a:p>
            <a:r>
              <a:rPr lang="en-US" altLang="en-US" sz="2400" dirty="0"/>
              <a:t>Use </a:t>
            </a:r>
            <a:r>
              <a:rPr lang="en-US" altLang="en-US" sz="2400" dirty="0" smtClean="0"/>
              <a:t>Cases </a:t>
            </a:r>
            <a:r>
              <a:rPr lang="en-US" altLang="en-US" sz="2400" dirty="0"/>
              <a:t>(Chapter 1, 2,4</a:t>
            </a:r>
            <a:r>
              <a:rPr lang="en-US" altLang="en-US" sz="2400" dirty="0" smtClean="0"/>
              <a:t>)</a:t>
            </a:r>
            <a:endParaRPr lang="en-US" altLang="en-US" sz="2400" dirty="0"/>
          </a:p>
          <a:p>
            <a:pPr lvl="1"/>
            <a:r>
              <a:rPr lang="en-US" altLang="en-US" sz="2000" dirty="0">
                <a:ea typeface="ＭＳ Ｐゴシック" charset="-128"/>
              </a:rPr>
              <a:t>Finding Use Cases</a:t>
            </a:r>
          </a:p>
          <a:p>
            <a:pPr lvl="1"/>
            <a:r>
              <a:rPr lang="en-US" altLang="en-US" sz="2000" dirty="0">
                <a:ea typeface="ＭＳ Ｐゴシック" charset="-128"/>
              </a:rPr>
              <a:t>Flow of Events</a:t>
            </a:r>
          </a:p>
          <a:p>
            <a:pPr lvl="1"/>
            <a:r>
              <a:rPr lang="en-US" altLang="en-US" sz="2000" dirty="0">
                <a:ea typeface="ＭＳ Ｐゴシック" charset="-128"/>
              </a:rPr>
              <a:t>Use Case Associations  </a:t>
            </a:r>
          </a:p>
          <a:p>
            <a:pPr lvl="1"/>
            <a:r>
              <a:rPr lang="en-US" altLang="en-US" sz="2000" dirty="0">
                <a:ea typeface="ＭＳ Ｐゴシック" charset="-128"/>
              </a:rPr>
              <a:t>Use Case </a:t>
            </a:r>
            <a:r>
              <a:rPr lang="en-US" altLang="en-US" sz="2000" dirty="0" smtClean="0">
                <a:ea typeface="ＭＳ Ｐゴシック" charset="-128"/>
              </a:rPr>
              <a:t>Refinement</a:t>
            </a:r>
          </a:p>
          <a:p>
            <a:r>
              <a:rPr lang="en-US" sz="2400" dirty="0" smtClean="0"/>
              <a:t>Object Model:</a:t>
            </a:r>
            <a:endParaRPr lang="en-US" sz="2400" dirty="0"/>
          </a:p>
          <a:p>
            <a:pPr lvl="1"/>
            <a:r>
              <a:rPr lang="en-US" sz="2000" dirty="0"/>
              <a:t>Identification of </a:t>
            </a:r>
            <a:r>
              <a:rPr lang="en-US" sz="2000" dirty="0" smtClean="0"/>
              <a:t>Objects (</a:t>
            </a:r>
            <a:r>
              <a:rPr lang="en-US" altLang="en-US" sz="2000" dirty="0" smtClean="0">
                <a:ea typeface="ＭＳ Ｐゴシック" charset="-128"/>
              </a:rPr>
              <a:t>Entity</a:t>
            </a:r>
            <a:r>
              <a:rPr lang="en-US" altLang="en-US" sz="2000" dirty="0">
                <a:ea typeface="ＭＳ Ｐゴシック" charset="-128"/>
              </a:rPr>
              <a:t>, boundary and control </a:t>
            </a:r>
            <a:r>
              <a:rPr lang="en-US" altLang="en-US" sz="2000" dirty="0" smtClean="0">
                <a:ea typeface="ＭＳ Ｐゴシック" charset="-128"/>
              </a:rPr>
              <a:t>objects )</a:t>
            </a:r>
            <a:endParaRPr lang="en-US" altLang="en-US" sz="2000" dirty="0">
              <a:ea typeface="ＭＳ Ｐゴシック" charset="-128"/>
            </a:endParaRPr>
          </a:p>
          <a:p>
            <a:pPr lvl="1"/>
            <a:r>
              <a:rPr lang="en-US" altLang="en-US" sz="2000" dirty="0" err="1">
                <a:ea typeface="ＭＳ Ｐゴシック" charset="-128"/>
              </a:rPr>
              <a:t>Abott’s</a:t>
            </a:r>
            <a:r>
              <a:rPr lang="en-US" altLang="en-US" sz="2000" dirty="0">
                <a:ea typeface="ＭＳ Ｐゴシック" charset="-128"/>
              </a:rPr>
              <a:t> technique </a:t>
            </a:r>
            <a:r>
              <a:rPr lang="en-US" altLang="en-US" sz="2000" dirty="0" smtClean="0">
                <a:ea typeface="ＭＳ Ｐゴシック" charset="-128"/>
              </a:rPr>
              <a:t> (Helps </a:t>
            </a:r>
            <a:r>
              <a:rPr lang="en-US" altLang="en-US" sz="2000" dirty="0">
                <a:ea typeface="ＭＳ Ｐゴシック" charset="-128"/>
              </a:rPr>
              <a:t>in object </a:t>
            </a:r>
            <a:r>
              <a:rPr lang="en-US" altLang="en-US" sz="2000" dirty="0" smtClean="0">
                <a:ea typeface="ＭＳ Ｐゴシック" charset="-128"/>
              </a:rPr>
              <a:t>identification)</a:t>
            </a:r>
            <a:endParaRPr lang="en-US" altLang="en-US" sz="2000" dirty="0">
              <a:ea typeface="ＭＳ Ｐゴシック" charset="-128"/>
            </a:endParaRPr>
          </a:p>
          <a:p>
            <a:pPr lvl="1"/>
            <a:r>
              <a:rPr lang="en-US" sz="2000" dirty="0"/>
              <a:t>Objects relationship </a:t>
            </a:r>
            <a:r>
              <a:rPr lang="en-US" sz="2000" dirty="0" smtClean="0"/>
              <a:t> (Identifying Associations, </a:t>
            </a:r>
            <a:r>
              <a:rPr lang="en-US" sz="2000" dirty="0"/>
              <a:t>Aggregates , </a:t>
            </a:r>
            <a:r>
              <a:rPr lang="en-US" sz="2000" dirty="0" smtClean="0"/>
              <a:t>Attributes )</a:t>
            </a:r>
            <a:endParaRPr lang="en-US" sz="2000" dirty="0"/>
          </a:p>
          <a:p>
            <a:pPr lvl="1"/>
            <a:endParaRPr lang="en-US" altLang="en-US" dirty="0">
              <a:ea typeface="ＭＳ Ｐゴシック" charset="-128"/>
            </a:endParaRP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13419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t>CSCI-6620 Software Engineering -Fairleigh Dickinson University</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18" y="434090"/>
            <a:ext cx="10153934" cy="57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517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5</a:t>
            </a:r>
            <a:r>
              <a:rPr lang="en-US" baseline="30000" dirty="0" smtClean="0"/>
              <a:t>th</a:t>
            </a:r>
            <a:r>
              <a:rPr lang="en-US" dirty="0" smtClean="0"/>
              <a:t>  </a:t>
            </a:r>
            <a:r>
              <a:rPr lang="en-US" dirty="0" smtClean="0"/>
              <a:t>(Objects  Behaviors )</a:t>
            </a:r>
            <a:endParaRPr lang="en-US" dirty="0"/>
          </a:p>
        </p:txBody>
      </p:sp>
      <p:sp>
        <p:nvSpPr>
          <p:cNvPr id="3" name="Content Placeholder 2"/>
          <p:cNvSpPr>
            <a:spLocks noGrp="1"/>
          </p:cNvSpPr>
          <p:nvPr>
            <p:ph idx="1"/>
          </p:nvPr>
        </p:nvSpPr>
        <p:spPr>
          <a:xfrm>
            <a:off x="838200" y="1825625"/>
            <a:ext cx="10515600" cy="3237694"/>
          </a:xfrm>
        </p:spPr>
        <p:txBody>
          <a:bodyPr/>
          <a:lstStyle/>
          <a:p>
            <a:r>
              <a:rPr lang="en-US" altLang="en-US" dirty="0"/>
              <a:t>Dynamic modeling</a:t>
            </a:r>
          </a:p>
          <a:p>
            <a:pPr lvl="1"/>
            <a:r>
              <a:rPr lang="en-US" altLang="en-US" dirty="0">
                <a:ea typeface="ＭＳ Ｐゴシック" charset="-128"/>
              </a:rPr>
              <a:t>Interaction Diagrams</a:t>
            </a:r>
          </a:p>
          <a:p>
            <a:pPr lvl="2"/>
            <a:r>
              <a:rPr lang="en-US" altLang="en-US" dirty="0">
                <a:ea typeface="ＭＳ Ｐゴシック" charset="-128"/>
              </a:rPr>
              <a:t>Sequence diagrams</a:t>
            </a:r>
          </a:p>
          <a:p>
            <a:pPr lvl="2"/>
            <a:r>
              <a:rPr lang="en-US" altLang="en-US" dirty="0">
                <a:ea typeface="ＭＳ Ｐゴシック" charset="-128"/>
              </a:rPr>
              <a:t>Collaboration diagrams</a:t>
            </a:r>
          </a:p>
          <a:p>
            <a:pPr lvl="1"/>
            <a:r>
              <a:rPr lang="en-US" altLang="en-US" dirty="0">
                <a:ea typeface="ＭＳ Ｐゴシック" charset="-128"/>
              </a:rPr>
              <a:t>State </a:t>
            </a:r>
            <a:r>
              <a:rPr lang="en-US" altLang="en-US" dirty="0" smtClean="0">
                <a:ea typeface="ＭＳ Ｐゴシック" charset="-128"/>
              </a:rPr>
              <a:t>diagrams</a:t>
            </a:r>
          </a:p>
          <a:p>
            <a:pPr lvl="1"/>
            <a:r>
              <a:rPr lang="en-US" dirty="0"/>
              <a:t>Managing Analysis</a:t>
            </a:r>
            <a:endParaRPr lang="en-US" altLang="en-US" dirty="0">
              <a:ea typeface="ＭＳ Ｐゴシック" charset="-128"/>
            </a:endParaRP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056658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smtClean="0"/>
              <a:t>Associations</a:t>
            </a:r>
          </a:p>
        </p:txBody>
      </p:sp>
      <p:sp>
        <p:nvSpPr>
          <p:cNvPr id="78851" name="Rectangle 3"/>
          <p:cNvSpPr>
            <a:spLocks noGrp="1" noChangeArrowheads="1"/>
          </p:cNvSpPr>
          <p:nvPr>
            <p:ph type="body" idx="1"/>
          </p:nvPr>
        </p:nvSpPr>
        <p:spPr>
          <a:xfrm>
            <a:off x="701723" y="1375249"/>
            <a:ext cx="10515600" cy="4351338"/>
          </a:xfrm>
        </p:spPr>
        <p:txBody>
          <a:bodyPr/>
          <a:lstStyle/>
          <a:p>
            <a:pPr>
              <a:buFont typeface="Times" charset="0"/>
              <a:buNone/>
            </a:pPr>
            <a:endParaRPr lang="en-US" altLang="en-US" dirty="0" smtClean="0"/>
          </a:p>
          <a:p>
            <a:r>
              <a:rPr lang="en-US" altLang="en-US" dirty="0" smtClean="0"/>
              <a:t>Types of Associations </a:t>
            </a:r>
          </a:p>
          <a:p>
            <a:pPr lvl="1"/>
            <a:r>
              <a:rPr lang="en-US" altLang="en-US" dirty="0" smtClean="0">
                <a:ea typeface="ＭＳ Ｐゴシック" charset="-128"/>
              </a:rPr>
              <a:t>Canonical associations</a:t>
            </a:r>
          </a:p>
          <a:p>
            <a:pPr lvl="2"/>
            <a:r>
              <a:rPr lang="en-US" altLang="en-US" dirty="0" smtClean="0">
                <a:ea typeface="ＭＳ Ｐゴシック" charset="-128"/>
              </a:rPr>
              <a:t>Part-of Hierarchy (Aggregation)</a:t>
            </a:r>
          </a:p>
          <a:p>
            <a:pPr lvl="2"/>
            <a:r>
              <a:rPr lang="en-US" altLang="en-US" dirty="0" smtClean="0">
                <a:ea typeface="ＭＳ Ｐゴシック" charset="-128"/>
              </a:rPr>
              <a:t>Kind-of Hierarchy (Inheritance)</a:t>
            </a:r>
          </a:p>
          <a:p>
            <a:pPr lvl="1"/>
            <a:r>
              <a:rPr lang="en-US" altLang="en-US" dirty="0" smtClean="0">
                <a:ea typeface="ＭＳ Ｐゴシック" charset="-128"/>
              </a:rPr>
              <a:t>Generic associations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22860488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erdalk\Desktop\F.Dicksan.University\SE\115047-0136066836_pp2\Bruegge JPG\fig05_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100263"/>
            <a:ext cx="11220450"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611389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erdalk\Desktop\F.Dicksan.University\SE\115047-0136066836_pp2\Bruegge JPG\fig05_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238250"/>
            <a:ext cx="11210925" cy="4381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7022293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erdalk\Desktop\F.Dicksan.University\SE\115047-0136066836_pp2\Bruegge JPG\fig05_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28650"/>
            <a:ext cx="11277600" cy="56007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8025966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smtClean="0">
                <a:ea typeface="ＭＳ Ｐゴシック" charset="-128"/>
              </a:rPr>
              <a:t>Object Modeling in Practice: More classes</a:t>
            </a:r>
          </a:p>
        </p:txBody>
      </p:sp>
      <p:grpSp>
        <p:nvGrpSpPr>
          <p:cNvPr id="81923" name="Group 3"/>
          <p:cNvGrpSpPr>
            <a:grpSpLocks/>
          </p:cNvGrpSpPr>
          <p:nvPr/>
        </p:nvGrpSpPr>
        <p:grpSpPr bwMode="auto">
          <a:xfrm>
            <a:off x="4876800" y="1219200"/>
            <a:ext cx="1951567" cy="2328863"/>
            <a:chOff x="2304" y="768"/>
            <a:chExt cx="922" cy="1467"/>
          </a:xfrm>
        </p:grpSpPr>
        <p:grpSp>
          <p:nvGrpSpPr>
            <p:cNvPr id="81945" name="Group 4"/>
            <p:cNvGrpSpPr>
              <a:grpSpLocks/>
            </p:cNvGrpSpPr>
            <p:nvPr/>
          </p:nvGrpSpPr>
          <p:grpSpPr bwMode="auto">
            <a:xfrm>
              <a:off x="2314" y="768"/>
              <a:ext cx="912" cy="1440"/>
              <a:chOff x="1536" y="2592"/>
              <a:chExt cx="864" cy="960"/>
            </a:xfrm>
          </p:grpSpPr>
          <p:sp>
            <p:nvSpPr>
              <p:cNvPr id="81951" name="Rectangle 5"/>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1952" name="Line 6"/>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53" name="Line 7"/>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46" name="Text Box 8"/>
            <p:cNvSpPr txBox="1">
              <a:spLocks noChangeArrowheads="1"/>
            </p:cNvSpPr>
            <p:nvPr/>
          </p:nvSpPr>
          <p:spPr bwMode="auto">
            <a:xfrm>
              <a:off x="2506" y="864"/>
              <a:ext cx="5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1947" name="Text Box 9"/>
            <p:cNvSpPr txBox="1">
              <a:spLocks noChangeArrowheads="1"/>
            </p:cNvSpPr>
            <p:nvPr/>
          </p:nvSpPr>
          <p:spPr bwMode="auto">
            <a:xfrm>
              <a:off x="2304" y="1186"/>
              <a:ext cx="4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Amount</a:t>
              </a:r>
            </a:p>
          </p:txBody>
        </p:sp>
        <p:sp>
          <p:nvSpPr>
            <p:cNvPr id="81948" name="Text Box 10"/>
            <p:cNvSpPr txBox="1">
              <a:spLocks noChangeArrowheads="1"/>
            </p:cNvSpPr>
            <p:nvPr/>
          </p:nvSpPr>
          <p:spPr bwMode="auto">
            <a:xfrm>
              <a:off x="2304" y="1714"/>
              <a:ext cx="5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Deposit()</a:t>
              </a:r>
            </a:p>
          </p:txBody>
        </p:sp>
        <p:sp>
          <p:nvSpPr>
            <p:cNvPr id="81949" name="Text Box 11"/>
            <p:cNvSpPr txBox="1">
              <a:spLocks noChangeArrowheads="1"/>
            </p:cNvSpPr>
            <p:nvPr/>
          </p:nvSpPr>
          <p:spPr bwMode="auto">
            <a:xfrm>
              <a:off x="2304" y="1858"/>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1950" name="Text Box 12"/>
            <p:cNvSpPr txBox="1">
              <a:spLocks noChangeArrowheads="1"/>
            </p:cNvSpPr>
            <p:nvPr/>
          </p:nvSpPr>
          <p:spPr bwMode="auto">
            <a:xfrm>
              <a:off x="2304" y="2002"/>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GetBalance()</a:t>
              </a:r>
            </a:p>
          </p:txBody>
        </p:sp>
      </p:grpSp>
      <p:grpSp>
        <p:nvGrpSpPr>
          <p:cNvPr id="4" name="Group 13"/>
          <p:cNvGrpSpPr>
            <a:grpSpLocks/>
          </p:cNvGrpSpPr>
          <p:nvPr/>
        </p:nvGrpSpPr>
        <p:grpSpPr bwMode="auto">
          <a:xfrm>
            <a:off x="9144001" y="1828800"/>
            <a:ext cx="1951567" cy="2286000"/>
            <a:chOff x="4080" y="1104"/>
            <a:chExt cx="922" cy="1440"/>
          </a:xfrm>
        </p:grpSpPr>
        <p:grpSp>
          <p:nvGrpSpPr>
            <p:cNvPr id="81939" name="Group 14"/>
            <p:cNvGrpSpPr>
              <a:grpSpLocks/>
            </p:cNvGrpSpPr>
            <p:nvPr/>
          </p:nvGrpSpPr>
          <p:grpSpPr bwMode="auto">
            <a:xfrm>
              <a:off x="4090" y="1104"/>
              <a:ext cx="912" cy="1440"/>
              <a:chOff x="1536" y="2592"/>
              <a:chExt cx="864" cy="960"/>
            </a:xfrm>
          </p:grpSpPr>
          <p:sp>
            <p:nvSpPr>
              <p:cNvPr id="81942" name="Rectangle 15"/>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1943" name="Line 16"/>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44" name="Line 17"/>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40" name="Text Box 18"/>
            <p:cNvSpPr txBox="1">
              <a:spLocks noChangeArrowheads="1"/>
            </p:cNvSpPr>
            <p:nvPr/>
          </p:nvSpPr>
          <p:spPr bwMode="auto">
            <a:xfrm>
              <a:off x="4176" y="1200"/>
              <a:ext cx="5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Customer</a:t>
              </a:r>
              <a:endParaRPr lang="en-US" altLang="en-US" sz="1800">
                <a:solidFill>
                  <a:schemeClr val="tx1"/>
                </a:solidFill>
                <a:latin typeface="Palatino" charset="0"/>
              </a:endParaRPr>
            </a:p>
          </p:txBody>
        </p:sp>
        <p:sp>
          <p:nvSpPr>
            <p:cNvPr id="81941" name="Text Box 19"/>
            <p:cNvSpPr txBox="1">
              <a:spLocks noChangeArrowheads="1"/>
            </p:cNvSpPr>
            <p:nvPr/>
          </p:nvSpPr>
          <p:spPr bwMode="auto">
            <a:xfrm>
              <a:off x="4080" y="1522"/>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sp>
        <p:nvSpPr>
          <p:cNvPr id="151572" name="Text Box 20"/>
          <p:cNvSpPr txBox="1">
            <a:spLocks noChangeArrowheads="1"/>
          </p:cNvSpPr>
          <p:nvPr/>
        </p:nvSpPr>
        <p:spPr bwMode="auto">
          <a:xfrm>
            <a:off x="9144000" y="2819401"/>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FC0128"/>
                </a:solidFill>
                <a:latin typeface="Palatino" charset="0"/>
              </a:rPr>
              <a:t>CustomerId</a:t>
            </a:r>
          </a:p>
        </p:txBody>
      </p:sp>
      <p:sp>
        <p:nvSpPr>
          <p:cNvPr id="81926" name="Text Box 22"/>
          <p:cNvSpPr txBox="1">
            <a:spLocks noChangeArrowheads="1"/>
          </p:cNvSpPr>
          <p:nvPr/>
        </p:nvSpPr>
        <p:spPr bwMode="auto">
          <a:xfrm>
            <a:off x="4876800" y="2286001"/>
            <a:ext cx="1467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grpSp>
        <p:nvGrpSpPr>
          <p:cNvPr id="6" name="Group 23"/>
          <p:cNvGrpSpPr>
            <a:grpSpLocks/>
          </p:cNvGrpSpPr>
          <p:nvPr/>
        </p:nvGrpSpPr>
        <p:grpSpPr bwMode="auto">
          <a:xfrm>
            <a:off x="5003800" y="2243138"/>
            <a:ext cx="1615404" cy="444500"/>
            <a:chOff x="1056" y="1545"/>
            <a:chExt cx="804" cy="613"/>
          </a:xfrm>
        </p:grpSpPr>
        <p:sp>
          <p:nvSpPr>
            <p:cNvPr id="81937" name="Text Box 24"/>
            <p:cNvSpPr txBox="1">
              <a:spLocks noChangeArrowheads="1"/>
            </p:cNvSpPr>
            <p:nvPr/>
          </p:nvSpPr>
          <p:spPr bwMode="auto">
            <a:xfrm>
              <a:off x="1056" y="1729"/>
              <a:ext cx="804" cy="429"/>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endParaRPr lang="de-DE" altLang="en-US" sz="1800">
                <a:solidFill>
                  <a:srgbClr val="FC0128"/>
                </a:solidFill>
                <a:latin typeface="Palatino" charset="0"/>
              </a:endParaRPr>
            </a:p>
          </p:txBody>
        </p:sp>
        <p:sp>
          <p:nvSpPr>
            <p:cNvPr id="81938" name="Text Box 25"/>
            <p:cNvSpPr txBox="1">
              <a:spLocks noChangeArrowheads="1"/>
            </p:cNvSpPr>
            <p:nvPr/>
          </p:nvSpPr>
          <p:spPr bwMode="auto">
            <a:xfrm>
              <a:off x="1056" y="1545"/>
              <a:ext cx="654" cy="4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rgbClr val="FC0128"/>
                  </a:solidFill>
                  <a:latin typeface="Palatino" charset="0"/>
                </a:rPr>
                <a:t>AccountId</a:t>
              </a:r>
            </a:p>
          </p:txBody>
        </p:sp>
      </p:grpSp>
      <p:grpSp>
        <p:nvGrpSpPr>
          <p:cNvPr id="7" name="Group 27"/>
          <p:cNvGrpSpPr>
            <a:grpSpLocks/>
          </p:cNvGrpSpPr>
          <p:nvPr/>
        </p:nvGrpSpPr>
        <p:grpSpPr bwMode="auto">
          <a:xfrm>
            <a:off x="1219201" y="2133600"/>
            <a:ext cx="1951567" cy="2286000"/>
            <a:chOff x="4080" y="1104"/>
            <a:chExt cx="922" cy="1440"/>
          </a:xfrm>
        </p:grpSpPr>
        <p:grpSp>
          <p:nvGrpSpPr>
            <p:cNvPr id="81931" name="Group 28"/>
            <p:cNvGrpSpPr>
              <a:grpSpLocks/>
            </p:cNvGrpSpPr>
            <p:nvPr/>
          </p:nvGrpSpPr>
          <p:grpSpPr bwMode="auto">
            <a:xfrm>
              <a:off x="4090" y="1104"/>
              <a:ext cx="912" cy="1440"/>
              <a:chOff x="1536" y="2592"/>
              <a:chExt cx="864" cy="960"/>
            </a:xfrm>
          </p:grpSpPr>
          <p:sp>
            <p:nvSpPr>
              <p:cNvPr id="81934" name="Rectangle 29"/>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1935" name="Line 30"/>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1936" name="Line 31"/>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1932" name="Text Box 32"/>
            <p:cNvSpPr txBox="1">
              <a:spLocks noChangeArrowheads="1"/>
            </p:cNvSpPr>
            <p:nvPr/>
          </p:nvSpPr>
          <p:spPr bwMode="auto">
            <a:xfrm>
              <a:off x="4176" y="1200"/>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Bank</a:t>
              </a:r>
              <a:endParaRPr lang="en-US" altLang="en-US" sz="1800">
                <a:solidFill>
                  <a:schemeClr val="tx1"/>
                </a:solidFill>
                <a:latin typeface="Palatino" charset="0"/>
              </a:endParaRPr>
            </a:p>
          </p:txBody>
        </p:sp>
        <p:sp>
          <p:nvSpPr>
            <p:cNvPr id="81933" name="Text Box 33"/>
            <p:cNvSpPr txBox="1">
              <a:spLocks noChangeArrowheads="1"/>
            </p:cNvSpPr>
            <p:nvPr/>
          </p:nvSpPr>
          <p:spPr bwMode="auto">
            <a:xfrm>
              <a:off x="4080" y="1522"/>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sp>
        <p:nvSpPr>
          <p:cNvPr id="151586" name="Text Box 34"/>
          <p:cNvSpPr txBox="1">
            <a:spLocks noChangeArrowheads="1"/>
          </p:cNvSpPr>
          <p:nvPr/>
        </p:nvSpPr>
        <p:spPr bwMode="auto">
          <a:xfrm>
            <a:off x="4652434" y="3886200"/>
            <a:ext cx="3159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3333FF"/>
                </a:solidFill>
                <a:latin typeface="Palatino" charset="0"/>
              </a:rPr>
              <a:t>1) Find New Classes</a:t>
            </a:r>
            <a:endParaRPr lang="en-US" altLang="en-US">
              <a:solidFill>
                <a:schemeClr val="tx1"/>
              </a:solidFill>
              <a:latin typeface="Palatino" charset="0"/>
            </a:endParaRPr>
          </a:p>
        </p:txBody>
      </p:sp>
      <p:sp>
        <p:nvSpPr>
          <p:cNvPr id="151587" name="Text Box 35"/>
          <p:cNvSpPr txBox="1">
            <a:spLocks noChangeArrowheads="1"/>
          </p:cNvSpPr>
          <p:nvPr/>
        </p:nvSpPr>
        <p:spPr bwMode="auto">
          <a:xfrm>
            <a:off x="2590801" y="4356100"/>
            <a:ext cx="629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3333FF"/>
                </a:solidFill>
                <a:latin typeface="Palatino" charset="0"/>
              </a:rPr>
              <a:t>2) Review Names, Attributes and Methods</a:t>
            </a:r>
            <a:endParaRPr lang="en-US" altLang="en-US">
              <a:solidFill>
                <a:srgbClr val="C0C0C0"/>
              </a:solidFill>
              <a:latin typeface="Palatino" charset="0"/>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70696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15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1572">
                                            <p:txEl>
                                              <p:pRg st="0" end="0"/>
                                            </p:txEl>
                                          </p:spTgt>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2000"/>
                                  </p:stCondLst>
                                  <p:childTnLst>
                                    <p:set>
                                      <p:cBhvr>
                                        <p:cTn id="17" dur="1" fill="hold">
                                          <p:stCondLst>
                                            <p:cond delay="499"/>
                                          </p:stCondLst>
                                        </p:cTn>
                                        <p:tgtEl>
                                          <p:spTgt spid="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51587">
                                            <p:txEl>
                                              <p:pRg st="0" end="0"/>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72" grpId="0" build="p" autoUpdateAnimBg="0" advAuto="5000"/>
      <p:bldP spid="151586" grpId="0" build="p" autoUpdateAnimBg="0"/>
      <p:bldP spid="15158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ea typeface="ＭＳ Ｐゴシック" charset="-128"/>
              </a:rPr>
              <a:t>Object Modeling in Practice: Associations</a:t>
            </a:r>
          </a:p>
        </p:txBody>
      </p:sp>
      <p:grpSp>
        <p:nvGrpSpPr>
          <p:cNvPr id="82947" name="Group 3"/>
          <p:cNvGrpSpPr>
            <a:grpSpLocks/>
          </p:cNvGrpSpPr>
          <p:nvPr/>
        </p:nvGrpSpPr>
        <p:grpSpPr bwMode="auto">
          <a:xfrm>
            <a:off x="1185334" y="1219200"/>
            <a:ext cx="9876367" cy="3200400"/>
            <a:chOff x="576" y="768"/>
            <a:chExt cx="4666" cy="2016"/>
          </a:xfrm>
        </p:grpSpPr>
        <p:grpSp>
          <p:nvGrpSpPr>
            <p:cNvPr id="82965" name="Group 4"/>
            <p:cNvGrpSpPr>
              <a:grpSpLocks/>
            </p:cNvGrpSpPr>
            <p:nvPr/>
          </p:nvGrpSpPr>
          <p:grpSpPr bwMode="auto">
            <a:xfrm>
              <a:off x="2304" y="768"/>
              <a:ext cx="922" cy="1467"/>
              <a:chOff x="2304" y="768"/>
              <a:chExt cx="922" cy="1467"/>
            </a:xfrm>
          </p:grpSpPr>
          <p:grpSp>
            <p:nvGrpSpPr>
              <p:cNvPr id="82985" name="Group 5"/>
              <p:cNvGrpSpPr>
                <a:grpSpLocks/>
              </p:cNvGrpSpPr>
              <p:nvPr/>
            </p:nvGrpSpPr>
            <p:grpSpPr bwMode="auto">
              <a:xfrm>
                <a:off x="2314" y="768"/>
                <a:ext cx="912" cy="1440"/>
                <a:chOff x="1536" y="2592"/>
                <a:chExt cx="864" cy="960"/>
              </a:xfrm>
            </p:grpSpPr>
            <p:sp>
              <p:nvSpPr>
                <p:cNvPr id="82991" name="Rectangle 6"/>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2992" name="Line 7"/>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93" name="Line 8"/>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986" name="Text Box 9"/>
              <p:cNvSpPr txBox="1">
                <a:spLocks noChangeArrowheads="1"/>
              </p:cNvSpPr>
              <p:nvPr/>
            </p:nvSpPr>
            <p:spPr bwMode="auto">
              <a:xfrm>
                <a:off x="2506" y="864"/>
                <a:ext cx="5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2987" name="Text Box 10"/>
              <p:cNvSpPr txBox="1">
                <a:spLocks noChangeArrowheads="1"/>
              </p:cNvSpPr>
              <p:nvPr/>
            </p:nvSpPr>
            <p:spPr bwMode="auto">
              <a:xfrm>
                <a:off x="2304" y="1186"/>
                <a:ext cx="4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Amount</a:t>
                </a:r>
              </a:p>
            </p:txBody>
          </p:sp>
          <p:sp>
            <p:nvSpPr>
              <p:cNvPr id="82988" name="Text Box 11"/>
              <p:cNvSpPr txBox="1">
                <a:spLocks noChangeArrowheads="1"/>
              </p:cNvSpPr>
              <p:nvPr/>
            </p:nvSpPr>
            <p:spPr bwMode="auto">
              <a:xfrm>
                <a:off x="2304" y="1714"/>
                <a:ext cx="5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Deposit()</a:t>
                </a:r>
              </a:p>
            </p:txBody>
          </p:sp>
          <p:sp>
            <p:nvSpPr>
              <p:cNvPr id="82989" name="Text Box 12"/>
              <p:cNvSpPr txBox="1">
                <a:spLocks noChangeArrowheads="1"/>
              </p:cNvSpPr>
              <p:nvPr/>
            </p:nvSpPr>
            <p:spPr bwMode="auto">
              <a:xfrm>
                <a:off x="2304" y="1858"/>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2990" name="Text Box 13"/>
              <p:cNvSpPr txBox="1">
                <a:spLocks noChangeArrowheads="1"/>
              </p:cNvSpPr>
              <p:nvPr/>
            </p:nvSpPr>
            <p:spPr bwMode="auto">
              <a:xfrm>
                <a:off x="2304" y="2002"/>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GetBalance()</a:t>
                </a:r>
              </a:p>
            </p:txBody>
          </p:sp>
        </p:grpSp>
        <p:grpSp>
          <p:nvGrpSpPr>
            <p:cNvPr id="82966" name="Group 14"/>
            <p:cNvGrpSpPr>
              <a:grpSpLocks/>
            </p:cNvGrpSpPr>
            <p:nvPr/>
          </p:nvGrpSpPr>
          <p:grpSpPr bwMode="auto">
            <a:xfrm>
              <a:off x="4320" y="1152"/>
              <a:ext cx="922" cy="1440"/>
              <a:chOff x="4080" y="1104"/>
              <a:chExt cx="922" cy="1440"/>
            </a:xfrm>
          </p:grpSpPr>
          <p:grpSp>
            <p:nvGrpSpPr>
              <p:cNvPr id="82979" name="Group 15"/>
              <p:cNvGrpSpPr>
                <a:grpSpLocks/>
              </p:cNvGrpSpPr>
              <p:nvPr/>
            </p:nvGrpSpPr>
            <p:grpSpPr bwMode="auto">
              <a:xfrm>
                <a:off x="4090" y="1104"/>
                <a:ext cx="912" cy="1440"/>
                <a:chOff x="1536" y="2592"/>
                <a:chExt cx="864" cy="960"/>
              </a:xfrm>
            </p:grpSpPr>
            <p:sp>
              <p:nvSpPr>
                <p:cNvPr id="82982" name="Rectangle 16"/>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2983" name="Line 17"/>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84" name="Line 18"/>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980" name="Text Box 19"/>
              <p:cNvSpPr txBox="1">
                <a:spLocks noChangeArrowheads="1"/>
              </p:cNvSpPr>
              <p:nvPr/>
            </p:nvSpPr>
            <p:spPr bwMode="auto">
              <a:xfrm>
                <a:off x="4176" y="1200"/>
                <a:ext cx="5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Customer</a:t>
                </a:r>
                <a:endParaRPr lang="en-US" altLang="en-US" sz="1800">
                  <a:solidFill>
                    <a:schemeClr val="tx1"/>
                  </a:solidFill>
                  <a:latin typeface="Palatino" charset="0"/>
                </a:endParaRPr>
              </a:p>
            </p:txBody>
          </p:sp>
          <p:sp>
            <p:nvSpPr>
              <p:cNvPr id="82981" name="Text Box 20"/>
              <p:cNvSpPr txBox="1">
                <a:spLocks noChangeArrowheads="1"/>
              </p:cNvSpPr>
              <p:nvPr/>
            </p:nvSpPr>
            <p:spPr bwMode="auto">
              <a:xfrm>
                <a:off x="4080" y="1522"/>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sp>
          <p:nvSpPr>
            <p:cNvPr id="82967" name="Text Box 21"/>
            <p:cNvSpPr txBox="1">
              <a:spLocks noChangeArrowheads="1"/>
            </p:cNvSpPr>
            <p:nvPr/>
          </p:nvSpPr>
          <p:spPr bwMode="auto">
            <a:xfrm>
              <a:off x="4320" y="1776"/>
              <a:ext cx="6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sp>
          <p:nvSpPr>
            <p:cNvPr id="82968" name="Text Box 22"/>
            <p:cNvSpPr txBox="1">
              <a:spLocks noChangeArrowheads="1"/>
            </p:cNvSpPr>
            <p:nvPr/>
          </p:nvSpPr>
          <p:spPr bwMode="auto">
            <a:xfrm>
              <a:off x="2304" y="1440"/>
              <a:ext cx="6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grpSp>
          <p:nvGrpSpPr>
            <p:cNvPr id="82969" name="Group 23"/>
            <p:cNvGrpSpPr>
              <a:grpSpLocks/>
            </p:cNvGrpSpPr>
            <p:nvPr/>
          </p:nvGrpSpPr>
          <p:grpSpPr bwMode="auto">
            <a:xfrm>
              <a:off x="2364" y="1413"/>
              <a:ext cx="804" cy="280"/>
              <a:chOff x="1056" y="1545"/>
              <a:chExt cx="804" cy="613"/>
            </a:xfrm>
          </p:grpSpPr>
          <p:sp>
            <p:nvSpPr>
              <p:cNvPr id="82977" name="Text Box 24"/>
              <p:cNvSpPr txBox="1">
                <a:spLocks noChangeArrowheads="1"/>
              </p:cNvSpPr>
              <p:nvPr/>
            </p:nvSpPr>
            <p:spPr bwMode="auto">
              <a:xfrm>
                <a:off x="1056" y="1729"/>
                <a:ext cx="804" cy="429"/>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bg1"/>
                    </a:solidFill>
                    <a:latin typeface="Palatino" charset="0"/>
                  </a:rPr>
                  <a:t>AccountId</a:t>
                </a:r>
              </a:p>
            </p:txBody>
          </p:sp>
          <p:sp>
            <p:nvSpPr>
              <p:cNvPr id="82978" name="Text Box 25"/>
              <p:cNvSpPr txBox="1">
                <a:spLocks noChangeArrowheads="1"/>
              </p:cNvSpPr>
              <p:nvPr/>
            </p:nvSpPr>
            <p:spPr bwMode="auto">
              <a:xfrm>
                <a:off x="1056" y="1545"/>
                <a:ext cx="620" cy="4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tx1"/>
                    </a:solidFill>
                    <a:latin typeface="Palatino" charset="0"/>
                  </a:rPr>
                  <a:t>AccountId</a:t>
                </a:r>
              </a:p>
            </p:txBody>
          </p:sp>
        </p:grpSp>
        <p:grpSp>
          <p:nvGrpSpPr>
            <p:cNvPr id="82970" name="Group 26"/>
            <p:cNvGrpSpPr>
              <a:grpSpLocks/>
            </p:cNvGrpSpPr>
            <p:nvPr/>
          </p:nvGrpSpPr>
          <p:grpSpPr bwMode="auto">
            <a:xfrm>
              <a:off x="576" y="1344"/>
              <a:ext cx="922" cy="1440"/>
              <a:chOff x="4080" y="1104"/>
              <a:chExt cx="922" cy="1440"/>
            </a:xfrm>
          </p:grpSpPr>
          <p:grpSp>
            <p:nvGrpSpPr>
              <p:cNvPr id="82971" name="Group 27"/>
              <p:cNvGrpSpPr>
                <a:grpSpLocks/>
              </p:cNvGrpSpPr>
              <p:nvPr/>
            </p:nvGrpSpPr>
            <p:grpSpPr bwMode="auto">
              <a:xfrm>
                <a:off x="4090" y="1104"/>
                <a:ext cx="912" cy="1440"/>
                <a:chOff x="1536" y="2592"/>
                <a:chExt cx="864" cy="960"/>
              </a:xfrm>
            </p:grpSpPr>
            <p:sp>
              <p:nvSpPr>
                <p:cNvPr id="82974" name="Rectangle 28"/>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2975" name="Line 29"/>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76" name="Line 30"/>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972" name="Text Box 31"/>
              <p:cNvSpPr txBox="1">
                <a:spLocks noChangeArrowheads="1"/>
              </p:cNvSpPr>
              <p:nvPr/>
            </p:nvSpPr>
            <p:spPr bwMode="auto">
              <a:xfrm>
                <a:off x="4176" y="1200"/>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Bank</a:t>
                </a:r>
                <a:endParaRPr lang="en-US" altLang="en-US" sz="1800">
                  <a:solidFill>
                    <a:schemeClr val="tx1"/>
                  </a:solidFill>
                  <a:latin typeface="Palatino" charset="0"/>
                </a:endParaRPr>
              </a:p>
            </p:txBody>
          </p:sp>
          <p:sp>
            <p:nvSpPr>
              <p:cNvPr id="82973" name="Text Box 32"/>
              <p:cNvSpPr txBox="1">
                <a:spLocks noChangeArrowheads="1"/>
              </p:cNvSpPr>
              <p:nvPr/>
            </p:nvSpPr>
            <p:spPr bwMode="auto">
              <a:xfrm>
                <a:off x="4080" y="1522"/>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grpSp>
      <p:sp>
        <p:nvSpPr>
          <p:cNvPr id="152609" name="Line 33"/>
          <p:cNvSpPr>
            <a:spLocks noChangeShapeType="1"/>
          </p:cNvSpPr>
          <p:nvPr/>
        </p:nvSpPr>
        <p:spPr bwMode="auto">
          <a:xfrm>
            <a:off x="6807200" y="2222500"/>
            <a:ext cx="2336800" cy="838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949" name="Text Box 34"/>
          <p:cNvSpPr txBox="1">
            <a:spLocks noChangeArrowheads="1"/>
          </p:cNvSpPr>
          <p:nvPr/>
        </p:nvSpPr>
        <p:spPr bwMode="auto">
          <a:xfrm>
            <a:off x="4652434" y="3886200"/>
            <a:ext cx="31598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3333FF"/>
                </a:solidFill>
                <a:latin typeface="Palatino" charset="0"/>
              </a:rPr>
              <a:t>1) Find New Classes</a:t>
            </a:r>
            <a:endParaRPr lang="en-US" altLang="en-US">
              <a:solidFill>
                <a:schemeClr val="tx1"/>
              </a:solidFill>
              <a:latin typeface="Palatino" charset="0"/>
            </a:endParaRPr>
          </a:p>
        </p:txBody>
      </p:sp>
      <p:sp>
        <p:nvSpPr>
          <p:cNvPr id="82950" name="Text Box 35"/>
          <p:cNvSpPr txBox="1">
            <a:spLocks noChangeArrowheads="1"/>
          </p:cNvSpPr>
          <p:nvPr/>
        </p:nvSpPr>
        <p:spPr bwMode="auto">
          <a:xfrm>
            <a:off x="2590801" y="4356100"/>
            <a:ext cx="629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3333FF"/>
                </a:solidFill>
                <a:latin typeface="Palatino" charset="0"/>
              </a:rPr>
              <a:t>2) Review Names, Attributes and Methods</a:t>
            </a:r>
            <a:endParaRPr lang="en-US" altLang="en-US">
              <a:solidFill>
                <a:srgbClr val="C0C0C0"/>
              </a:solidFill>
              <a:latin typeface="Palatino" charset="0"/>
            </a:endParaRPr>
          </a:p>
        </p:txBody>
      </p:sp>
      <p:sp>
        <p:nvSpPr>
          <p:cNvPr id="152612" name="Text Box 36"/>
          <p:cNvSpPr txBox="1">
            <a:spLocks noChangeArrowheads="1"/>
          </p:cNvSpPr>
          <p:nvPr/>
        </p:nvSpPr>
        <p:spPr bwMode="auto">
          <a:xfrm>
            <a:off x="3276600" y="4838700"/>
            <a:ext cx="78189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1615B1"/>
                </a:solidFill>
                <a:latin typeface="Palatino" charset="0"/>
              </a:rPr>
              <a:t>3) Find Associations between Classes</a:t>
            </a:r>
          </a:p>
        </p:txBody>
      </p:sp>
      <p:sp>
        <p:nvSpPr>
          <p:cNvPr id="152613" name="Text Box 37"/>
          <p:cNvSpPr txBox="1">
            <a:spLocks noChangeArrowheads="1"/>
          </p:cNvSpPr>
          <p:nvPr/>
        </p:nvSpPr>
        <p:spPr bwMode="auto">
          <a:xfrm>
            <a:off x="7747000" y="2224088"/>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owns</a:t>
            </a:r>
          </a:p>
        </p:txBody>
      </p:sp>
      <p:sp>
        <p:nvSpPr>
          <p:cNvPr id="152614" name="Text Box 38"/>
          <p:cNvSpPr txBox="1">
            <a:spLocks noChangeArrowheads="1"/>
          </p:cNvSpPr>
          <p:nvPr/>
        </p:nvSpPr>
        <p:spPr bwMode="auto">
          <a:xfrm>
            <a:off x="3615267" y="5308600"/>
            <a:ext cx="4937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1615B1"/>
                </a:solidFill>
                <a:latin typeface="Palatino" charset="0"/>
              </a:rPr>
              <a:t>4) Label the generic assocations</a:t>
            </a:r>
          </a:p>
        </p:txBody>
      </p:sp>
      <p:sp>
        <p:nvSpPr>
          <p:cNvPr id="152615" name="Text Box 39"/>
          <p:cNvSpPr txBox="1">
            <a:spLocks noChangeArrowheads="1"/>
          </p:cNvSpPr>
          <p:nvPr/>
        </p:nvSpPr>
        <p:spPr bwMode="auto">
          <a:xfrm>
            <a:off x="4432300" y="6043613"/>
            <a:ext cx="44217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1615B1"/>
                </a:solidFill>
                <a:latin typeface="Palatino" charset="0"/>
              </a:rPr>
              <a:t>6) Review associations</a:t>
            </a:r>
          </a:p>
        </p:txBody>
      </p:sp>
      <p:sp>
        <p:nvSpPr>
          <p:cNvPr id="152616" name="Text Box 40"/>
          <p:cNvSpPr txBox="1">
            <a:spLocks noChangeArrowheads="1"/>
          </p:cNvSpPr>
          <p:nvPr/>
        </p:nvSpPr>
        <p:spPr bwMode="auto">
          <a:xfrm>
            <a:off x="6908801" y="1981200"/>
            <a:ext cx="3449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3200">
                <a:solidFill>
                  <a:schemeClr val="tx1"/>
                </a:solidFill>
                <a:latin typeface="Palatino" charset="0"/>
              </a:rPr>
              <a:t>*</a:t>
            </a:r>
          </a:p>
        </p:txBody>
      </p:sp>
      <p:sp>
        <p:nvSpPr>
          <p:cNvPr id="152617" name="Text Box 41"/>
          <p:cNvSpPr txBox="1">
            <a:spLocks noChangeArrowheads="1"/>
          </p:cNvSpPr>
          <p:nvPr/>
        </p:nvSpPr>
        <p:spPr bwMode="auto">
          <a:xfrm>
            <a:off x="8697384" y="262890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2</a:t>
            </a:r>
          </a:p>
        </p:txBody>
      </p:sp>
      <p:sp>
        <p:nvSpPr>
          <p:cNvPr id="152618" name="Text Box 42"/>
          <p:cNvSpPr txBox="1">
            <a:spLocks noChangeArrowheads="1"/>
          </p:cNvSpPr>
          <p:nvPr/>
        </p:nvSpPr>
        <p:spPr bwMode="auto">
          <a:xfrm>
            <a:off x="4436534" y="1852614"/>
            <a:ext cx="48683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3200">
                <a:solidFill>
                  <a:schemeClr val="tx1"/>
                </a:solidFill>
                <a:latin typeface="Palatino" charset="0"/>
              </a:rPr>
              <a:t>*</a:t>
            </a:r>
          </a:p>
        </p:txBody>
      </p:sp>
      <p:sp>
        <p:nvSpPr>
          <p:cNvPr id="152619" name="Line 43"/>
          <p:cNvSpPr>
            <a:spLocks noChangeShapeType="1"/>
          </p:cNvSpPr>
          <p:nvPr/>
        </p:nvSpPr>
        <p:spPr bwMode="auto">
          <a:xfrm flipH="1">
            <a:off x="3234267" y="2190750"/>
            <a:ext cx="161290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2620" name="AutoShape 44"/>
          <p:cNvSpPr>
            <a:spLocks noChangeArrowheads="1"/>
          </p:cNvSpPr>
          <p:nvPr/>
        </p:nvSpPr>
        <p:spPr bwMode="auto">
          <a:xfrm>
            <a:off x="3117851" y="2279650"/>
            <a:ext cx="319616" cy="254000"/>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152621" name="Text Box 45"/>
          <p:cNvSpPr txBox="1">
            <a:spLocks noChangeArrowheads="1"/>
          </p:cNvSpPr>
          <p:nvPr/>
        </p:nvSpPr>
        <p:spPr bwMode="auto">
          <a:xfrm>
            <a:off x="3016251" y="1880543"/>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spcBef>
                <a:spcPct val="50000"/>
              </a:spcBef>
            </a:pPr>
            <a:r>
              <a:rPr lang="en-US" altLang="en-US"/>
              <a:t>?</a:t>
            </a:r>
          </a:p>
        </p:txBody>
      </p:sp>
      <p:sp>
        <p:nvSpPr>
          <p:cNvPr id="152622" name="Text Box 46"/>
          <p:cNvSpPr txBox="1">
            <a:spLocks noChangeArrowheads="1"/>
          </p:cNvSpPr>
          <p:nvPr/>
        </p:nvSpPr>
        <p:spPr bwMode="auto">
          <a:xfrm>
            <a:off x="3659717" y="2328863"/>
            <a:ext cx="58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has</a:t>
            </a:r>
          </a:p>
        </p:txBody>
      </p:sp>
      <p:sp>
        <p:nvSpPr>
          <p:cNvPr id="152623" name="Text Box 47"/>
          <p:cNvSpPr txBox="1">
            <a:spLocks noChangeArrowheads="1"/>
          </p:cNvSpPr>
          <p:nvPr/>
        </p:nvSpPr>
        <p:spPr bwMode="auto">
          <a:xfrm>
            <a:off x="2332567" y="5651500"/>
            <a:ext cx="7090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a:solidFill>
                  <a:srgbClr val="1615B1"/>
                </a:solidFill>
                <a:latin typeface="Palatino" charset="0"/>
              </a:rPr>
              <a:t>5) Determine the multiplicity of the assocations</a:t>
            </a:r>
          </a:p>
        </p:txBody>
      </p:sp>
      <p:sp>
        <p:nvSpPr>
          <p:cNvPr id="152624" name="Line 48"/>
          <p:cNvSpPr>
            <a:spLocks noChangeShapeType="1"/>
          </p:cNvSpPr>
          <p:nvPr/>
        </p:nvSpPr>
        <p:spPr bwMode="auto">
          <a:xfrm flipV="1">
            <a:off x="3191934" y="2182814"/>
            <a:ext cx="1691217" cy="2254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2625" name="AutoShape 49"/>
          <p:cNvSpPr>
            <a:spLocks noChangeArrowheads="1"/>
          </p:cNvSpPr>
          <p:nvPr/>
        </p:nvSpPr>
        <p:spPr bwMode="auto">
          <a:xfrm>
            <a:off x="3141134" y="2287588"/>
            <a:ext cx="319617" cy="241300"/>
          </a:xfrm>
          <a:prstGeom prst="diamond">
            <a:avLst/>
          </a:prstGeom>
          <a:solidFill>
            <a:schemeClr val="tx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71594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26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152609"/>
                                        </p:tgtEl>
                                        <p:attrNameLst>
                                          <p:attrName>style.visibility</p:attrName>
                                        </p:attrNameLst>
                                      </p:cBhvr>
                                      <p:to>
                                        <p:strVal val="visible"/>
                                      </p:to>
                                    </p:set>
                                    <p:animEffect transition="in" filter="slide(fromLeft)">
                                      <p:cBhvr>
                                        <p:cTn id="11" dur="500"/>
                                        <p:tgtEl>
                                          <p:spTgt spid="15260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5262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5261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5261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5262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5262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5" presetClass="entr" presetSubtype="0" fill="hold" grpId="0" nodeType="clickEffect">
                                  <p:stCondLst>
                                    <p:cond delay="0"/>
                                  </p:stCondLst>
                                  <p:childTnLst>
                                    <p:set>
                                      <p:cBhvr>
                                        <p:cTn id="35" dur="1" fill="hold">
                                          <p:stCondLst>
                                            <p:cond delay="0"/>
                                          </p:stCondLst>
                                        </p:cTn>
                                        <p:tgtEl>
                                          <p:spTgt spid="152616"/>
                                        </p:tgtEl>
                                        <p:attrNameLst>
                                          <p:attrName>style.visibility</p:attrName>
                                        </p:attrNameLst>
                                      </p:cBhvr>
                                      <p:to>
                                        <p:strVal val="visible"/>
                                      </p:to>
                                    </p:set>
                                    <p:anim calcmode="lin" valueType="num">
                                      <p:cBhvr>
                                        <p:cTn id="36" dur="1000" fill="hold"/>
                                        <p:tgtEl>
                                          <p:spTgt spid="152616"/>
                                        </p:tgtEl>
                                        <p:attrNameLst>
                                          <p:attrName>ppt_w</p:attrName>
                                        </p:attrNameLst>
                                      </p:cBhvr>
                                      <p:tavLst>
                                        <p:tav tm="0">
                                          <p:val>
                                            <p:fltVal val="0"/>
                                          </p:val>
                                        </p:tav>
                                        <p:tav tm="100000">
                                          <p:val>
                                            <p:strVal val="#ppt_w"/>
                                          </p:val>
                                        </p:tav>
                                      </p:tavLst>
                                    </p:anim>
                                    <p:anim calcmode="lin" valueType="num">
                                      <p:cBhvr>
                                        <p:cTn id="37" dur="1000" fill="hold"/>
                                        <p:tgtEl>
                                          <p:spTgt spid="152616"/>
                                        </p:tgtEl>
                                        <p:attrNameLst>
                                          <p:attrName>ppt_h</p:attrName>
                                        </p:attrNameLst>
                                      </p:cBhvr>
                                      <p:tavLst>
                                        <p:tav tm="0">
                                          <p:val>
                                            <p:fltVal val="0"/>
                                          </p:val>
                                        </p:tav>
                                        <p:tav tm="100000">
                                          <p:val>
                                            <p:strVal val="#ppt_h"/>
                                          </p:val>
                                        </p:tav>
                                      </p:tavLst>
                                    </p:anim>
                                    <p:anim calcmode="lin" valueType="num">
                                      <p:cBhvr>
                                        <p:cTn id="38" dur="1000" fill="hold"/>
                                        <p:tgtEl>
                                          <p:spTgt spid="152616"/>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1526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5" presetClass="entr" presetSubtype="0" fill="hold" grpId="0" nodeType="clickEffect">
                                  <p:stCondLst>
                                    <p:cond delay="0"/>
                                  </p:stCondLst>
                                  <p:childTnLst>
                                    <p:set>
                                      <p:cBhvr>
                                        <p:cTn id="43" dur="1" fill="hold">
                                          <p:stCondLst>
                                            <p:cond delay="0"/>
                                          </p:stCondLst>
                                        </p:cTn>
                                        <p:tgtEl>
                                          <p:spTgt spid="152617"/>
                                        </p:tgtEl>
                                        <p:attrNameLst>
                                          <p:attrName>style.visibility</p:attrName>
                                        </p:attrNameLst>
                                      </p:cBhvr>
                                      <p:to>
                                        <p:strVal val="visible"/>
                                      </p:to>
                                    </p:set>
                                    <p:anim calcmode="lin" valueType="num">
                                      <p:cBhvr>
                                        <p:cTn id="44" dur="1000" fill="hold"/>
                                        <p:tgtEl>
                                          <p:spTgt spid="152617"/>
                                        </p:tgtEl>
                                        <p:attrNameLst>
                                          <p:attrName>ppt_w</p:attrName>
                                        </p:attrNameLst>
                                      </p:cBhvr>
                                      <p:tavLst>
                                        <p:tav tm="0">
                                          <p:val>
                                            <p:fltVal val="0"/>
                                          </p:val>
                                        </p:tav>
                                        <p:tav tm="100000">
                                          <p:val>
                                            <p:strVal val="#ppt_w"/>
                                          </p:val>
                                        </p:tav>
                                      </p:tavLst>
                                    </p:anim>
                                    <p:anim calcmode="lin" valueType="num">
                                      <p:cBhvr>
                                        <p:cTn id="45" dur="1000" fill="hold"/>
                                        <p:tgtEl>
                                          <p:spTgt spid="152617"/>
                                        </p:tgtEl>
                                        <p:attrNameLst>
                                          <p:attrName>ppt_h</p:attrName>
                                        </p:attrNameLst>
                                      </p:cBhvr>
                                      <p:tavLst>
                                        <p:tav tm="0">
                                          <p:val>
                                            <p:fltVal val="0"/>
                                          </p:val>
                                        </p:tav>
                                        <p:tav tm="100000">
                                          <p:val>
                                            <p:strVal val="#ppt_h"/>
                                          </p:val>
                                        </p:tav>
                                      </p:tavLst>
                                    </p:anim>
                                    <p:anim calcmode="lin" valueType="num">
                                      <p:cBhvr>
                                        <p:cTn id="46" dur="1000" fill="hold"/>
                                        <p:tgtEl>
                                          <p:spTgt spid="152617"/>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526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152618">
                                            <p:txEl>
                                              <p:pRg st="0" end="0"/>
                                            </p:txEl>
                                          </p:spTgt>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5261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xit" presetSubtype="0" fill="hold" grpId="1" nodeType="clickEffect">
                                  <p:stCondLst>
                                    <p:cond delay="0"/>
                                  </p:stCondLst>
                                  <p:childTnLst>
                                    <p:animEffect transition="out" filter="dissolve">
                                      <p:cBhvr>
                                        <p:cTn id="59" dur="500"/>
                                        <p:tgtEl>
                                          <p:spTgt spid="152624"/>
                                        </p:tgtEl>
                                      </p:cBhvr>
                                    </p:animEffect>
                                    <p:set>
                                      <p:cBhvr>
                                        <p:cTn id="60" dur="1" fill="hold">
                                          <p:stCondLst>
                                            <p:cond delay="499"/>
                                          </p:stCondLst>
                                        </p:cTn>
                                        <p:tgtEl>
                                          <p:spTgt spid="152624"/>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15261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xit" presetSubtype="4" fill="hold" grpId="1" nodeType="clickEffect">
                                  <p:stCondLst>
                                    <p:cond delay="0"/>
                                  </p:stCondLst>
                                  <p:childTnLst>
                                    <p:anim calcmode="lin" valueType="num">
                                      <p:cBhvr additive="base">
                                        <p:cTn id="68" dur="500"/>
                                        <p:tgtEl>
                                          <p:spTgt spid="152622"/>
                                        </p:tgtEl>
                                        <p:attrNameLst>
                                          <p:attrName>ppt_x</p:attrName>
                                        </p:attrNameLst>
                                      </p:cBhvr>
                                      <p:tavLst>
                                        <p:tav tm="0">
                                          <p:val>
                                            <p:strVal val="ppt_x"/>
                                          </p:val>
                                        </p:tav>
                                        <p:tav tm="100000">
                                          <p:val>
                                            <p:strVal val="ppt_x"/>
                                          </p:val>
                                        </p:tav>
                                      </p:tavLst>
                                    </p:anim>
                                    <p:anim calcmode="lin" valueType="num">
                                      <p:cBhvr additive="base">
                                        <p:cTn id="69" dur="500"/>
                                        <p:tgtEl>
                                          <p:spTgt spid="152622"/>
                                        </p:tgtEl>
                                        <p:attrNameLst>
                                          <p:attrName>ppt_y</p:attrName>
                                        </p:attrNameLst>
                                      </p:cBhvr>
                                      <p:tavLst>
                                        <p:tav tm="0">
                                          <p:val>
                                            <p:strVal val="ppt_y"/>
                                          </p:val>
                                        </p:tav>
                                        <p:tav tm="100000">
                                          <p:val>
                                            <p:strVal val="1+ppt_h/2"/>
                                          </p:val>
                                        </p:tav>
                                      </p:tavLst>
                                    </p:anim>
                                    <p:set>
                                      <p:cBhvr>
                                        <p:cTn id="70" dur="1" fill="hold">
                                          <p:stCondLst>
                                            <p:cond delay="499"/>
                                          </p:stCondLst>
                                        </p:cTn>
                                        <p:tgtEl>
                                          <p:spTgt spid="152622"/>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52621">
                                            <p:txEl>
                                              <p:pRg st="0" end="0"/>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5262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xit" presetSubtype="0" fill="hold" grpId="1" nodeType="clickEffect">
                                  <p:stCondLst>
                                    <p:cond delay="0"/>
                                  </p:stCondLst>
                                  <p:childTnLst>
                                    <p:animEffect transition="out" filter="dissolve">
                                      <p:cBhvr>
                                        <p:cTn id="82" dur="500"/>
                                        <p:tgtEl>
                                          <p:spTgt spid="152621">
                                            <p:txEl>
                                              <p:pRg st="0" end="0"/>
                                            </p:txEl>
                                          </p:spTgt>
                                        </p:tgtEl>
                                      </p:cBhvr>
                                    </p:animEffect>
                                    <p:set>
                                      <p:cBhvr>
                                        <p:cTn id="83" dur="1" fill="hold">
                                          <p:stCondLst>
                                            <p:cond delay="499"/>
                                          </p:stCondLst>
                                        </p:cTn>
                                        <p:tgtEl>
                                          <p:spTgt spid="152621">
                                            <p:txEl>
                                              <p:pRg st="0" end="0"/>
                                            </p:txEl>
                                          </p:spTgt>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152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2" grpId="0" autoUpdateAnimBg="0"/>
      <p:bldP spid="152613" grpId="0" autoUpdateAnimBg="0"/>
      <p:bldP spid="152614" grpId="0" autoUpdateAnimBg="0"/>
      <p:bldP spid="152615" grpId="0" autoUpdateAnimBg="0"/>
      <p:bldP spid="152616" grpId="0" autoUpdateAnimBg="0"/>
      <p:bldP spid="152617" grpId="0" autoUpdateAnimBg="0"/>
      <p:bldP spid="152618" grpId="0" build="p" autoUpdateAnimBg="0"/>
      <p:bldP spid="152619" grpId="0" animBg="1"/>
      <p:bldP spid="152620" grpId="0" animBg="1"/>
      <p:bldP spid="152621" grpId="0" build="p" autoUpdateAnimBg="0"/>
      <p:bldP spid="152621" grpId="1" build="allAtOnce"/>
      <p:bldP spid="152622" grpId="0" autoUpdateAnimBg="0"/>
      <p:bldP spid="152622" grpId="1"/>
      <p:bldP spid="152623" grpId="0" autoUpdateAnimBg="0"/>
      <p:bldP spid="152624" grpId="0" animBg="1"/>
      <p:bldP spid="152624" grpId="1" animBg="1"/>
      <p:bldP spid="1526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558800" y="222250"/>
            <a:ext cx="11277600" cy="863600"/>
          </a:xfrm>
        </p:spPr>
        <p:txBody>
          <a:bodyPr/>
          <a:lstStyle/>
          <a:p>
            <a:r>
              <a:rPr lang="en-US" altLang="en-US" smtClean="0">
                <a:ea typeface="ＭＳ Ｐゴシック" charset="-128"/>
              </a:rPr>
              <a:t>Practice Object Modeling: Find Taxonomies</a:t>
            </a:r>
          </a:p>
        </p:txBody>
      </p:sp>
      <p:grpSp>
        <p:nvGrpSpPr>
          <p:cNvPr id="2" name="Group 70"/>
          <p:cNvGrpSpPr>
            <a:grpSpLocks/>
          </p:cNvGrpSpPr>
          <p:nvPr/>
        </p:nvGrpSpPr>
        <p:grpSpPr bwMode="auto">
          <a:xfrm>
            <a:off x="2336800" y="3140076"/>
            <a:ext cx="2980267" cy="3108325"/>
            <a:chOff x="1104" y="1978"/>
            <a:chExt cx="1408" cy="1958"/>
          </a:xfrm>
        </p:grpSpPr>
        <p:grpSp>
          <p:nvGrpSpPr>
            <p:cNvPr id="84029" name="Group 3"/>
            <p:cNvGrpSpPr>
              <a:grpSpLocks/>
            </p:cNvGrpSpPr>
            <p:nvPr/>
          </p:nvGrpSpPr>
          <p:grpSpPr bwMode="auto">
            <a:xfrm>
              <a:off x="1114" y="2496"/>
              <a:ext cx="912" cy="1440"/>
              <a:chOff x="1536" y="2592"/>
              <a:chExt cx="864" cy="960"/>
            </a:xfrm>
          </p:grpSpPr>
          <p:sp>
            <p:nvSpPr>
              <p:cNvPr id="84034" name="Rectangle 4"/>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35" name="Line 5"/>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36" name="Line 6"/>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30" name="Text Box 7"/>
            <p:cNvSpPr txBox="1">
              <a:spLocks noChangeArrowheads="1"/>
            </p:cNvSpPr>
            <p:nvPr/>
          </p:nvSpPr>
          <p:spPr bwMode="auto">
            <a:xfrm>
              <a:off x="1248" y="2544"/>
              <a:ext cx="52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Savings</a:t>
              </a:r>
            </a:p>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4031" name="Text Box 8"/>
            <p:cNvSpPr txBox="1">
              <a:spLocks noChangeArrowheads="1"/>
            </p:cNvSpPr>
            <p:nvPr/>
          </p:nvSpPr>
          <p:spPr bwMode="auto">
            <a:xfrm>
              <a:off x="1104" y="3586"/>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4032" name="AutoShape 61"/>
            <p:cNvSpPr>
              <a:spLocks noChangeArrowheads="1"/>
            </p:cNvSpPr>
            <p:nvPr/>
          </p:nvSpPr>
          <p:spPr bwMode="auto">
            <a:xfrm rot="2722303">
              <a:off x="2322" y="1992"/>
              <a:ext cx="204" cy="176"/>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33" name="Line 64"/>
            <p:cNvSpPr>
              <a:spLocks noChangeShapeType="1"/>
            </p:cNvSpPr>
            <p:nvPr/>
          </p:nvSpPr>
          <p:spPr bwMode="auto">
            <a:xfrm flipV="1">
              <a:off x="1560" y="2136"/>
              <a:ext cx="800" cy="3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71"/>
          <p:cNvGrpSpPr>
            <a:grpSpLocks/>
          </p:cNvGrpSpPr>
          <p:nvPr/>
        </p:nvGrpSpPr>
        <p:grpSpPr bwMode="auto">
          <a:xfrm>
            <a:off x="4855634" y="3162300"/>
            <a:ext cx="1951567" cy="3086100"/>
            <a:chOff x="2294" y="1992"/>
            <a:chExt cx="922" cy="1944"/>
          </a:xfrm>
        </p:grpSpPr>
        <p:grpSp>
          <p:nvGrpSpPr>
            <p:cNvPr id="84021" name="Group 9"/>
            <p:cNvGrpSpPr>
              <a:grpSpLocks/>
            </p:cNvGrpSpPr>
            <p:nvPr/>
          </p:nvGrpSpPr>
          <p:grpSpPr bwMode="auto">
            <a:xfrm>
              <a:off x="2304" y="2496"/>
              <a:ext cx="912" cy="1440"/>
              <a:chOff x="1536" y="2592"/>
              <a:chExt cx="864" cy="960"/>
            </a:xfrm>
          </p:grpSpPr>
          <p:sp>
            <p:nvSpPr>
              <p:cNvPr id="84026" name="Rectangle 10"/>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27" name="Line 11"/>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8" name="Line 12"/>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22" name="Text Box 13"/>
            <p:cNvSpPr txBox="1">
              <a:spLocks noChangeArrowheads="1"/>
            </p:cNvSpPr>
            <p:nvPr/>
          </p:nvSpPr>
          <p:spPr bwMode="auto">
            <a:xfrm>
              <a:off x="2438" y="2544"/>
              <a:ext cx="5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Checking</a:t>
              </a:r>
            </a:p>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4023" name="Text Box 14"/>
            <p:cNvSpPr txBox="1">
              <a:spLocks noChangeArrowheads="1"/>
            </p:cNvSpPr>
            <p:nvPr/>
          </p:nvSpPr>
          <p:spPr bwMode="auto">
            <a:xfrm>
              <a:off x="2294" y="3586"/>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4024" name="AutoShape 65"/>
            <p:cNvSpPr>
              <a:spLocks noChangeArrowheads="1"/>
            </p:cNvSpPr>
            <p:nvPr/>
          </p:nvSpPr>
          <p:spPr bwMode="auto">
            <a:xfrm rot="-6418">
              <a:off x="2626" y="1992"/>
              <a:ext cx="204" cy="176"/>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25" name="Line 67"/>
            <p:cNvSpPr>
              <a:spLocks noChangeShapeType="1"/>
            </p:cNvSpPr>
            <p:nvPr/>
          </p:nvSpPr>
          <p:spPr bwMode="auto">
            <a:xfrm>
              <a:off x="2744" y="2168"/>
              <a:ext cx="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72"/>
          <p:cNvGrpSpPr>
            <a:grpSpLocks/>
          </p:cNvGrpSpPr>
          <p:nvPr/>
        </p:nvGrpSpPr>
        <p:grpSpPr bwMode="auto">
          <a:xfrm>
            <a:off x="6231467" y="3114676"/>
            <a:ext cx="3217333" cy="3133725"/>
            <a:chOff x="2944" y="1962"/>
            <a:chExt cx="1520" cy="1974"/>
          </a:xfrm>
        </p:grpSpPr>
        <p:grpSp>
          <p:nvGrpSpPr>
            <p:cNvPr id="84013" name="Group 15"/>
            <p:cNvGrpSpPr>
              <a:grpSpLocks/>
            </p:cNvGrpSpPr>
            <p:nvPr/>
          </p:nvGrpSpPr>
          <p:grpSpPr bwMode="auto">
            <a:xfrm>
              <a:off x="3552" y="2496"/>
              <a:ext cx="912" cy="1440"/>
              <a:chOff x="1536" y="2592"/>
              <a:chExt cx="864" cy="960"/>
            </a:xfrm>
          </p:grpSpPr>
          <p:sp>
            <p:nvSpPr>
              <p:cNvPr id="84018" name="Rectangle 16"/>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19" name="Line 17"/>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20" name="Line 18"/>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14" name="Text Box 19"/>
            <p:cNvSpPr txBox="1">
              <a:spLocks noChangeArrowheads="1"/>
            </p:cNvSpPr>
            <p:nvPr/>
          </p:nvSpPr>
          <p:spPr bwMode="auto">
            <a:xfrm>
              <a:off x="3686" y="2544"/>
              <a:ext cx="5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sz="1800">
                  <a:solidFill>
                    <a:srgbClr val="3333FF"/>
                  </a:solidFill>
                  <a:latin typeface="Palatino" charset="0"/>
                </a:rPr>
                <a:t>Mortgage</a:t>
              </a:r>
            </a:p>
            <a:p>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4015" name="Text Box 20"/>
            <p:cNvSpPr txBox="1">
              <a:spLocks noChangeArrowheads="1"/>
            </p:cNvSpPr>
            <p:nvPr/>
          </p:nvSpPr>
          <p:spPr bwMode="auto">
            <a:xfrm>
              <a:off x="3542" y="3586"/>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4016" name="AutoShape 66"/>
            <p:cNvSpPr>
              <a:spLocks noChangeArrowheads="1"/>
            </p:cNvSpPr>
            <p:nvPr/>
          </p:nvSpPr>
          <p:spPr bwMode="auto">
            <a:xfrm rot="-3324731">
              <a:off x="2930" y="1976"/>
              <a:ext cx="204" cy="176"/>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17" name="Line 68"/>
            <p:cNvSpPr>
              <a:spLocks noChangeShapeType="1"/>
            </p:cNvSpPr>
            <p:nvPr/>
          </p:nvSpPr>
          <p:spPr bwMode="auto">
            <a:xfrm>
              <a:off x="3096" y="2112"/>
              <a:ext cx="904"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3974" name="Group 33"/>
          <p:cNvGrpSpPr>
            <a:grpSpLocks/>
          </p:cNvGrpSpPr>
          <p:nvPr/>
        </p:nvGrpSpPr>
        <p:grpSpPr bwMode="auto">
          <a:xfrm>
            <a:off x="4876800" y="925514"/>
            <a:ext cx="1951567" cy="2328862"/>
            <a:chOff x="2304" y="768"/>
            <a:chExt cx="922" cy="1467"/>
          </a:xfrm>
        </p:grpSpPr>
        <p:grpSp>
          <p:nvGrpSpPr>
            <p:cNvPr id="83999" name="Group 34"/>
            <p:cNvGrpSpPr>
              <a:grpSpLocks/>
            </p:cNvGrpSpPr>
            <p:nvPr/>
          </p:nvGrpSpPr>
          <p:grpSpPr bwMode="auto">
            <a:xfrm>
              <a:off x="2304" y="768"/>
              <a:ext cx="922" cy="1467"/>
              <a:chOff x="2304" y="768"/>
              <a:chExt cx="922" cy="1467"/>
            </a:xfrm>
          </p:grpSpPr>
          <p:grpSp>
            <p:nvGrpSpPr>
              <p:cNvPr id="84004" name="Group 35"/>
              <p:cNvGrpSpPr>
                <a:grpSpLocks/>
              </p:cNvGrpSpPr>
              <p:nvPr/>
            </p:nvGrpSpPr>
            <p:grpSpPr bwMode="auto">
              <a:xfrm>
                <a:off x="2314" y="768"/>
                <a:ext cx="912" cy="1440"/>
                <a:chOff x="1536" y="2592"/>
                <a:chExt cx="864" cy="960"/>
              </a:xfrm>
            </p:grpSpPr>
            <p:sp>
              <p:nvSpPr>
                <p:cNvPr id="84010" name="Rectangle 36"/>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011" name="Line 37"/>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4012" name="Line 38"/>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005" name="Text Box 39"/>
              <p:cNvSpPr txBox="1">
                <a:spLocks noChangeArrowheads="1"/>
              </p:cNvSpPr>
              <p:nvPr/>
            </p:nvSpPr>
            <p:spPr bwMode="auto">
              <a:xfrm>
                <a:off x="2506" y="864"/>
                <a:ext cx="5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4006" name="Text Box 40"/>
              <p:cNvSpPr txBox="1">
                <a:spLocks noChangeArrowheads="1"/>
              </p:cNvSpPr>
              <p:nvPr/>
            </p:nvSpPr>
            <p:spPr bwMode="auto">
              <a:xfrm>
                <a:off x="2304" y="1186"/>
                <a:ext cx="4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Amount</a:t>
                </a:r>
              </a:p>
            </p:txBody>
          </p:sp>
          <p:sp>
            <p:nvSpPr>
              <p:cNvPr id="84007" name="Text Box 41"/>
              <p:cNvSpPr txBox="1">
                <a:spLocks noChangeArrowheads="1"/>
              </p:cNvSpPr>
              <p:nvPr/>
            </p:nvSpPr>
            <p:spPr bwMode="auto">
              <a:xfrm>
                <a:off x="2304" y="1714"/>
                <a:ext cx="5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Deposit()</a:t>
                </a:r>
              </a:p>
            </p:txBody>
          </p:sp>
          <p:sp>
            <p:nvSpPr>
              <p:cNvPr id="84008" name="Text Box 42"/>
              <p:cNvSpPr txBox="1">
                <a:spLocks noChangeArrowheads="1"/>
              </p:cNvSpPr>
              <p:nvPr/>
            </p:nvSpPr>
            <p:spPr bwMode="auto">
              <a:xfrm>
                <a:off x="2304" y="1858"/>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4009" name="Text Box 43"/>
              <p:cNvSpPr txBox="1">
                <a:spLocks noChangeArrowheads="1"/>
              </p:cNvSpPr>
              <p:nvPr/>
            </p:nvSpPr>
            <p:spPr bwMode="auto">
              <a:xfrm>
                <a:off x="2304" y="2002"/>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GetBalance()</a:t>
                </a:r>
              </a:p>
            </p:txBody>
          </p:sp>
        </p:grpSp>
        <p:sp>
          <p:nvSpPr>
            <p:cNvPr id="84000" name="Text Box 44"/>
            <p:cNvSpPr txBox="1">
              <a:spLocks noChangeArrowheads="1"/>
            </p:cNvSpPr>
            <p:nvPr/>
          </p:nvSpPr>
          <p:spPr bwMode="auto">
            <a:xfrm>
              <a:off x="2304" y="1440"/>
              <a:ext cx="6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grpSp>
          <p:nvGrpSpPr>
            <p:cNvPr id="84001" name="Group 45"/>
            <p:cNvGrpSpPr>
              <a:grpSpLocks/>
            </p:cNvGrpSpPr>
            <p:nvPr/>
          </p:nvGrpSpPr>
          <p:grpSpPr bwMode="auto">
            <a:xfrm>
              <a:off x="2364" y="1413"/>
              <a:ext cx="804" cy="280"/>
              <a:chOff x="1056" y="1545"/>
              <a:chExt cx="804" cy="613"/>
            </a:xfrm>
          </p:grpSpPr>
          <p:sp>
            <p:nvSpPr>
              <p:cNvPr id="84002" name="Text Box 46"/>
              <p:cNvSpPr txBox="1">
                <a:spLocks noChangeArrowheads="1"/>
              </p:cNvSpPr>
              <p:nvPr/>
            </p:nvSpPr>
            <p:spPr bwMode="auto">
              <a:xfrm>
                <a:off x="1056" y="1729"/>
                <a:ext cx="804" cy="429"/>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bg1"/>
                    </a:solidFill>
                    <a:latin typeface="Palatino" charset="0"/>
                  </a:rPr>
                  <a:t>AccountId</a:t>
                </a:r>
              </a:p>
            </p:txBody>
          </p:sp>
          <p:sp>
            <p:nvSpPr>
              <p:cNvPr id="84003" name="Text Box 47"/>
              <p:cNvSpPr txBox="1">
                <a:spLocks noChangeArrowheads="1"/>
              </p:cNvSpPr>
              <p:nvPr/>
            </p:nvSpPr>
            <p:spPr bwMode="auto">
              <a:xfrm>
                <a:off x="1056" y="1545"/>
                <a:ext cx="620" cy="4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tx1"/>
                    </a:solidFill>
                    <a:latin typeface="Palatino" charset="0"/>
                  </a:rPr>
                  <a:t>AccountId</a:t>
                </a:r>
              </a:p>
            </p:txBody>
          </p:sp>
        </p:grpSp>
      </p:grpSp>
      <p:grpSp>
        <p:nvGrpSpPr>
          <p:cNvPr id="83975" name="Group 117"/>
          <p:cNvGrpSpPr>
            <a:grpSpLocks/>
          </p:cNvGrpSpPr>
          <p:nvPr/>
        </p:nvGrpSpPr>
        <p:grpSpPr bwMode="auto">
          <a:xfrm>
            <a:off x="6807201" y="1154113"/>
            <a:ext cx="4440767" cy="2286000"/>
            <a:chOff x="3216" y="727"/>
            <a:chExt cx="2098" cy="1440"/>
          </a:xfrm>
        </p:grpSpPr>
        <p:grpSp>
          <p:nvGrpSpPr>
            <p:cNvPr id="83988" name="Group 25"/>
            <p:cNvGrpSpPr>
              <a:grpSpLocks/>
            </p:cNvGrpSpPr>
            <p:nvPr/>
          </p:nvGrpSpPr>
          <p:grpSpPr bwMode="auto">
            <a:xfrm>
              <a:off x="4320" y="727"/>
              <a:ext cx="994" cy="1440"/>
              <a:chOff x="4080" y="1104"/>
              <a:chExt cx="922" cy="1440"/>
            </a:xfrm>
          </p:grpSpPr>
          <p:grpSp>
            <p:nvGrpSpPr>
              <p:cNvPr id="83993" name="Group 26"/>
              <p:cNvGrpSpPr>
                <a:grpSpLocks/>
              </p:cNvGrpSpPr>
              <p:nvPr/>
            </p:nvGrpSpPr>
            <p:grpSpPr bwMode="auto">
              <a:xfrm>
                <a:off x="4090" y="1104"/>
                <a:ext cx="912" cy="1440"/>
                <a:chOff x="1536" y="2592"/>
                <a:chExt cx="864" cy="960"/>
              </a:xfrm>
            </p:grpSpPr>
            <p:sp>
              <p:nvSpPr>
                <p:cNvPr id="83996" name="Rectangle 27"/>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3997" name="Line 28"/>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8" name="Line 29"/>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994" name="Text Box 30"/>
              <p:cNvSpPr txBox="1">
                <a:spLocks noChangeArrowheads="1"/>
              </p:cNvSpPr>
              <p:nvPr/>
            </p:nvSpPr>
            <p:spPr bwMode="auto">
              <a:xfrm>
                <a:off x="4176" y="1200"/>
                <a:ext cx="5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Customer</a:t>
                </a:r>
                <a:endParaRPr lang="en-US" altLang="en-US" sz="1800">
                  <a:solidFill>
                    <a:schemeClr val="tx1"/>
                  </a:solidFill>
                  <a:latin typeface="Palatino" charset="0"/>
                </a:endParaRPr>
              </a:p>
            </p:txBody>
          </p:sp>
          <p:sp>
            <p:nvSpPr>
              <p:cNvPr id="83995" name="Text Box 31"/>
              <p:cNvSpPr txBox="1">
                <a:spLocks noChangeArrowheads="1"/>
              </p:cNvSpPr>
              <p:nvPr/>
            </p:nvSpPr>
            <p:spPr bwMode="auto">
              <a:xfrm>
                <a:off x="4080" y="1522"/>
                <a:ext cx="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sp>
          <p:nvSpPr>
            <p:cNvPr id="83989" name="Text Box 32"/>
            <p:cNvSpPr txBox="1">
              <a:spLocks noChangeArrowheads="1"/>
            </p:cNvSpPr>
            <p:nvPr/>
          </p:nvSpPr>
          <p:spPr bwMode="auto">
            <a:xfrm>
              <a:off x="4320" y="1783"/>
              <a:ext cx="7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sp>
          <p:nvSpPr>
            <p:cNvPr id="83990" name="Line 55"/>
            <p:cNvSpPr>
              <a:spLocks noChangeShapeType="1"/>
            </p:cNvSpPr>
            <p:nvPr/>
          </p:nvSpPr>
          <p:spPr bwMode="auto">
            <a:xfrm>
              <a:off x="3216" y="1111"/>
              <a:ext cx="1104" cy="528"/>
            </a:xfrm>
            <a:prstGeom prst="line">
              <a:avLst/>
            </a:prstGeom>
            <a:noFill/>
            <a:ln w="28575">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91" name="Text Box 56"/>
            <p:cNvSpPr txBox="1">
              <a:spLocks noChangeArrowheads="1"/>
            </p:cNvSpPr>
            <p:nvPr/>
          </p:nvSpPr>
          <p:spPr bwMode="auto">
            <a:xfrm>
              <a:off x="3660" y="1120"/>
              <a:ext cx="28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Has</a:t>
              </a:r>
            </a:p>
          </p:txBody>
        </p:sp>
        <p:sp>
          <p:nvSpPr>
            <p:cNvPr id="83992" name="Text Box 57"/>
            <p:cNvSpPr txBox="1">
              <a:spLocks noChangeArrowheads="1"/>
            </p:cNvSpPr>
            <p:nvPr/>
          </p:nvSpPr>
          <p:spPr bwMode="auto">
            <a:xfrm>
              <a:off x="3264" y="967"/>
              <a:ext cx="16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3200">
                  <a:solidFill>
                    <a:schemeClr val="tx1"/>
                  </a:solidFill>
                  <a:latin typeface="Palatino" charset="0"/>
                </a:rPr>
                <a:t>*</a:t>
              </a:r>
            </a:p>
          </p:txBody>
        </p:sp>
      </p:grpSp>
      <p:grpSp>
        <p:nvGrpSpPr>
          <p:cNvPr id="15" name="Group 116"/>
          <p:cNvGrpSpPr>
            <a:grpSpLocks/>
          </p:cNvGrpSpPr>
          <p:nvPr/>
        </p:nvGrpSpPr>
        <p:grpSpPr bwMode="auto">
          <a:xfrm>
            <a:off x="1117600" y="1154113"/>
            <a:ext cx="3759200" cy="2286000"/>
            <a:chOff x="528" y="727"/>
            <a:chExt cx="1776" cy="1440"/>
          </a:xfrm>
        </p:grpSpPr>
        <p:grpSp>
          <p:nvGrpSpPr>
            <p:cNvPr id="83978" name="Group 48"/>
            <p:cNvGrpSpPr>
              <a:grpSpLocks/>
            </p:cNvGrpSpPr>
            <p:nvPr/>
          </p:nvGrpSpPr>
          <p:grpSpPr bwMode="auto">
            <a:xfrm>
              <a:off x="528" y="727"/>
              <a:ext cx="922" cy="1440"/>
              <a:chOff x="4080" y="1104"/>
              <a:chExt cx="922" cy="1440"/>
            </a:xfrm>
          </p:grpSpPr>
          <p:grpSp>
            <p:nvGrpSpPr>
              <p:cNvPr id="83982" name="Group 49"/>
              <p:cNvGrpSpPr>
                <a:grpSpLocks/>
              </p:cNvGrpSpPr>
              <p:nvPr/>
            </p:nvGrpSpPr>
            <p:grpSpPr bwMode="auto">
              <a:xfrm>
                <a:off x="4090" y="1104"/>
                <a:ext cx="912" cy="1440"/>
                <a:chOff x="1536" y="2592"/>
                <a:chExt cx="864" cy="960"/>
              </a:xfrm>
            </p:grpSpPr>
            <p:sp>
              <p:nvSpPr>
                <p:cNvPr id="83985" name="Rectangle 50"/>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3986" name="Line 51"/>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3987" name="Line 52"/>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3983" name="Text Box 53"/>
              <p:cNvSpPr txBox="1">
                <a:spLocks noChangeArrowheads="1"/>
              </p:cNvSpPr>
              <p:nvPr/>
            </p:nvSpPr>
            <p:spPr bwMode="auto">
              <a:xfrm>
                <a:off x="4176" y="1200"/>
                <a:ext cx="3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Bank</a:t>
                </a:r>
                <a:endParaRPr lang="en-US" altLang="en-US" sz="1800">
                  <a:solidFill>
                    <a:schemeClr val="tx1"/>
                  </a:solidFill>
                  <a:latin typeface="Palatino" charset="0"/>
                </a:endParaRPr>
              </a:p>
            </p:txBody>
          </p:sp>
          <p:sp>
            <p:nvSpPr>
              <p:cNvPr id="83984" name="Text Box 54"/>
              <p:cNvSpPr txBox="1">
                <a:spLocks noChangeArrowheads="1"/>
              </p:cNvSpPr>
              <p:nvPr/>
            </p:nvSpPr>
            <p:spPr bwMode="auto">
              <a:xfrm>
                <a:off x="4080" y="1522"/>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Name</a:t>
                </a:r>
              </a:p>
            </p:txBody>
          </p:sp>
        </p:grpSp>
        <p:sp>
          <p:nvSpPr>
            <p:cNvPr id="83979" name="Text Box 59"/>
            <p:cNvSpPr txBox="1">
              <a:spLocks noChangeArrowheads="1"/>
            </p:cNvSpPr>
            <p:nvPr/>
          </p:nvSpPr>
          <p:spPr bwMode="auto">
            <a:xfrm>
              <a:off x="2064" y="919"/>
              <a:ext cx="16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3200">
                  <a:solidFill>
                    <a:schemeClr val="tx1"/>
                  </a:solidFill>
                  <a:latin typeface="Palatino" charset="0"/>
                </a:rPr>
                <a:t>*</a:t>
              </a:r>
            </a:p>
          </p:txBody>
        </p:sp>
        <p:sp>
          <p:nvSpPr>
            <p:cNvPr id="83980" name="Line 58"/>
            <p:cNvSpPr>
              <a:spLocks noChangeShapeType="1"/>
            </p:cNvSpPr>
            <p:nvPr/>
          </p:nvSpPr>
          <p:spPr bwMode="auto">
            <a:xfrm flipH="1">
              <a:off x="1488" y="1207"/>
              <a:ext cx="816" cy="144"/>
            </a:xfrm>
            <a:prstGeom prst="line">
              <a:avLst/>
            </a:prstGeom>
            <a:noFill/>
            <a:ln w="38100">
              <a:solidFill>
                <a:schemeClr val="tx1"/>
              </a:solidFill>
              <a:round/>
              <a:headEnd/>
              <a:tailEnd type="diamond"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3981" name="AutoShape 75"/>
            <p:cNvSpPr>
              <a:spLocks noChangeArrowheads="1"/>
            </p:cNvSpPr>
            <p:nvPr/>
          </p:nvSpPr>
          <p:spPr bwMode="auto">
            <a:xfrm>
              <a:off x="1440" y="1268"/>
              <a:ext cx="151" cy="160"/>
            </a:xfrm>
            <a:prstGeom prst="diamond">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grpSp>
      <p:sp>
        <p:nvSpPr>
          <p:cNvPr id="83977" name="AutoShape 118"/>
          <p:cNvSpPr>
            <a:spLocks noChangeArrowheads="1"/>
          </p:cNvSpPr>
          <p:nvPr/>
        </p:nvSpPr>
        <p:spPr bwMode="auto">
          <a:xfrm>
            <a:off x="3052234" y="2020888"/>
            <a:ext cx="319617" cy="241300"/>
          </a:xfrm>
          <a:prstGeom prst="diamond">
            <a:avLst/>
          </a:prstGeom>
          <a:solidFill>
            <a:schemeClr val="tx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60986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501254"/>
            <a:ext cx="10515600" cy="4675709"/>
          </a:xfrm>
        </p:spPr>
        <p:txBody>
          <a:bodyPr>
            <a:normAutofit fontScale="92500" lnSpcReduction="10000"/>
          </a:bodyPr>
          <a:lstStyle/>
          <a:p>
            <a:pPr marL="457200" lvl="1" indent="0">
              <a:buNone/>
            </a:pPr>
            <a:endParaRPr lang="en-US" dirty="0" smtClean="0"/>
          </a:p>
          <a:p>
            <a:r>
              <a:rPr lang="en-US" dirty="0" smtClean="0"/>
              <a:t>What is analysis?</a:t>
            </a:r>
          </a:p>
          <a:p>
            <a:pPr lvl="1"/>
            <a:r>
              <a:rPr lang="en-US" dirty="0" smtClean="0"/>
              <a:t>Analysis focuses on producing a model of the system, called analysis model</a:t>
            </a:r>
          </a:p>
          <a:p>
            <a:pPr lvl="1"/>
            <a:r>
              <a:rPr lang="en-US" dirty="0" smtClean="0"/>
              <a:t>Analysis modeling uses a combination of text and diagrammatic forms to show requirements for a system. </a:t>
            </a:r>
          </a:p>
          <a:p>
            <a:r>
              <a:rPr lang="en-US" dirty="0" smtClean="0"/>
              <a:t>Who does this?</a:t>
            </a:r>
          </a:p>
          <a:p>
            <a:pPr lvl="1"/>
            <a:r>
              <a:rPr lang="en-US" dirty="0" smtClean="0"/>
              <a:t>Software Engineer builds the model by using requirements elicited from the customer</a:t>
            </a:r>
          </a:p>
          <a:p>
            <a:r>
              <a:rPr lang="en-US" dirty="0" smtClean="0"/>
              <a:t>Why is it important?</a:t>
            </a:r>
          </a:p>
          <a:p>
            <a:pPr lvl="1"/>
            <a:r>
              <a:rPr lang="en-US" dirty="0"/>
              <a:t> T</a:t>
            </a:r>
            <a:r>
              <a:rPr lang="en-US" dirty="0" smtClean="0"/>
              <a:t>o validate the software</a:t>
            </a:r>
          </a:p>
          <a:p>
            <a:pPr lvl="1"/>
            <a:r>
              <a:rPr lang="en-US" dirty="0" smtClean="0"/>
              <a:t>To find the errors</a:t>
            </a:r>
          </a:p>
          <a:p>
            <a:r>
              <a:rPr lang="en-US" dirty="0" smtClean="0"/>
              <a:t>How do we know we have done it right? </a:t>
            </a:r>
          </a:p>
          <a:p>
            <a:pPr lvl="1"/>
            <a:r>
              <a:rPr lang="en-US" dirty="0" smtClean="0"/>
              <a:t>The model must be reviewed for correctness, completeness, and consistency</a:t>
            </a:r>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5016191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558800" y="222250"/>
            <a:ext cx="11277600" cy="863600"/>
          </a:xfrm>
        </p:spPr>
        <p:txBody>
          <a:bodyPr/>
          <a:lstStyle/>
          <a:p>
            <a:r>
              <a:rPr lang="en-US" altLang="en-US" smtClean="0">
                <a:ea typeface="ＭＳ Ｐゴシック" charset="-128"/>
              </a:rPr>
              <a:t>Practice Object Modeling: Simplify, Organize</a:t>
            </a:r>
          </a:p>
        </p:txBody>
      </p:sp>
      <p:grpSp>
        <p:nvGrpSpPr>
          <p:cNvPr id="84995" name="Group 4"/>
          <p:cNvGrpSpPr>
            <a:grpSpLocks/>
          </p:cNvGrpSpPr>
          <p:nvPr/>
        </p:nvGrpSpPr>
        <p:grpSpPr bwMode="auto">
          <a:xfrm>
            <a:off x="2357967" y="3962400"/>
            <a:ext cx="1930400" cy="2286000"/>
            <a:chOff x="1536" y="2592"/>
            <a:chExt cx="864" cy="960"/>
          </a:xfrm>
        </p:grpSpPr>
        <p:sp>
          <p:nvSpPr>
            <p:cNvPr id="85032" name="Rectangle 5"/>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33" name="Line 6"/>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34" name="Line 7"/>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4996" name="Text Box 8"/>
          <p:cNvSpPr txBox="1">
            <a:spLocks noChangeArrowheads="1"/>
          </p:cNvSpPr>
          <p:nvPr/>
        </p:nvSpPr>
        <p:spPr bwMode="auto">
          <a:xfrm>
            <a:off x="2641600" y="4038600"/>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Savings</a:t>
            </a:r>
          </a:p>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4997" name="Text Box 9"/>
          <p:cNvSpPr txBox="1">
            <a:spLocks noChangeArrowheads="1"/>
          </p:cNvSpPr>
          <p:nvPr/>
        </p:nvSpPr>
        <p:spPr bwMode="auto">
          <a:xfrm>
            <a:off x="2336800" y="5692776"/>
            <a:ext cx="1375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4998" name="AutoShape 10"/>
          <p:cNvSpPr>
            <a:spLocks noChangeArrowheads="1"/>
          </p:cNvSpPr>
          <p:nvPr/>
        </p:nvSpPr>
        <p:spPr bwMode="auto">
          <a:xfrm rot="2722303">
            <a:off x="4968875" y="3115734"/>
            <a:ext cx="323850" cy="372533"/>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4999" name="Line 11"/>
          <p:cNvSpPr>
            <a:spLocks noChangeShapeType="1"/>
          </p:cNvSpPr>
          <p:nvPr/>
        </p:nvSpPr>
        <p:spPr bwMode="auto">
          <a:xfrm flipV="1">
            <a:off x="3302000" y="3390900"/>
            <a:ext cx="1693333" cy="571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5000" name="Group 13"/>
          <p:cNvGrpSpPr>
            <a:grpSpLocks/>
          </p:cNvGrpSpPr>
          <p:nvPr/>
        </p:nvGrpSpPr>
        <p:grpSpPr bwMode="auto">
          <a:xfrm>
            <a:off x="4876800" y="3962400"/>
            <a:ext cx="1930400" cy="2286000"/>
            <a:chOff x="1536" y="2592"/>
            <a:chExt cx="864" cy="960"/>
          </a:xfrm>
        </p:grpSpPr>
        <p:sp>
          <p:nvSpPr>
            <p:cNvPr id="85029" name="Rectangle 14"/>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30" name="Line 15"/>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31" name="Line 16"/>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5001" name="Text Box 17"/>
          <p:cNvSpPr txBox="1">
            <a:spLocks noChangeArrowheads="1"/>
          </p:cNvSpPr>
          <p:nvPr/>
        </p:nvSpPr>
        <p:spPr bwMode="auto">
          <a:xfrm>
            <a:off x="5160433" y="403860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Checking</a:t>
            </a:r>
          </a:p>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5002" name="Text Box 18"/>
          <p:cNvSpPr txBox="1">
            <a:spLocks noChangeArrowheads="1"/>
          </p:cNvSpPr>
          <p:nvPr/>
        </p:nvSpPr>
        <p:spPr bwMode="auto">
          <a:xfrm>
            <a:off x="4855633" y="5692776"/>
            <a:ext cx="1375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5003" name="AutoShape 19"/>
          <p:cNvSpPr>
            <a:spLocks noChangeArrowheads="1"/>
          </p:cNvSpPr>
          <p:nvPr/>
        </p:nvSpPr>
        <p:spPr bwMode="auto">
          <a:xfrm rot="-6418">
            <a:off x="5558367" y="3162300"/>
            <a:ext cx="431800" cy="279400"/>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04" name="Line 20"/>
          <p:cNvSpPr>
            <a:spLocks noChangeShapeType="1"/>
          </p:cNvSpPr>
          <p:nvPr/>
        </p:nvSpPr>
        <p:spPr bwMode="auto">
          <a:xfrm>
            <a:off x="5808133" y="3441700"/>
            <a:ext cx="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5005" name="Group 22"/>
          <p:cNvGrpSpPr>
            <a:grpSpLocks/>
          </p:cNvGrpSpPr>
          <p:nvPr/>
        </p:nvGrpSpPr>
        <p:grpSpPr bwMode="auto">
          <a:xfrm>
            <a:off x="7518400" y="3962400"/>
            <a:ext cx="1930400" cy="2286000"/>
            <a:chOff x="1536" y="2592"/>
            <a:chExt cx="864" cy="960"/>
          </a:xfrm>
        </p:grpSpPr>
        <p:sp>
          <p:nvSpPr>
            <p:cNvPr id="85026" name="Rectangle 23"/>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27" name="Line 24"/>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8" name="Line 25"/>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5006" name="Text Box 26"/>
          <p:cNvSpPr txBox="1">
            <a:spLocks noChangeArrowheads="1"/>
          </p:cNvSpPr>
          <p:nvPr/>
        </p:nvSpPr>
        <p:spPr bwMode="auto">
          <a:xfrm>
            <a:off x="7802033" y="4038600"/>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r>
              <a:rPr lang="en-US" altLang="en-US" sz="1800">
                <a:solidFill>
                  <a:srgbClr val="3333FF"/>
                </a:solidFill>
                <a:latin typeface="Palatino" charset="0"/>
              </a:rPr>
              <a:t>Mortgage</a:t>
            </a:r>
          </a:p>
          <a:p>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5007" name="Text Box 27"/>
          <p:cNvSpPr txBox="1">
            <a:spLocks noChangeArrowheads="1"/>
          </p:cNvSpPr>
          <p:nvPr/>
        </p:nvSpPr>
        <p:spPr bwMode="auto">
          <a:xfrm>
            <a:off x="7497233" y="5692776"/>
            <a:ext cx="1375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5008" name="AutoShape 28"/>
          <p:cNvSpPr>
            <a:spLocks noChangeArrowheads="1"/>
          </p:cNvSpPr>
          <p:nvPr/>
        </p:nvSpPr>
        <p:spPr bwMode="auto">
          <a:xfrm rot="-3324731">
            <a:off x="6255808" y="3090334"/>
            <a:ext cx="323850" cy="372533"/>
          </a:xfrm>
          <a:prstGeom prst="triangle">
            <a:avLst>
              <a:gd name="adj" fmla="val 50000"/>
            </a:avLst>
          </a:prstGeom>
          <a:solidFill>
            <a:schemeClr val="bg1"/>
          </a:solidFill>
          <a:ln w="9525">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09" name="Line 29"/>
          <p:cNvSpPr>
            <a:spLocks noChangeShapeType="1"/>
          </p:cNvSpPr>
          <p:nvPr/>
        </p:nvSpPr>
        <p:spPr bwMode="auto">
          <a:xfrm>
            <a:off x="6553200" y="3352800"/>
            <a:ext cx="1913467"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85010" name="Group 39"/>
          <p:cNvGrpSpPr>
            <a:grpSpLocks/>
          </p:cNvGrpSpPr>
          <p:nvPr/>
        </p:nvGrpSpPr>
        <p:grpSpPr bwMode="auto">
          <a:xfrm>
            <a:off x="4876800" y="925514"/>
            <a:ext cx="1951567" cy="2328862"/>
            <a:chOff x="2304" y="768"/>
            <a:chExt cx="922" cy="1467"/>
          </a:xfrm>
        </p:grpSpPr>
        <p:grpSp>
          <p:nvGrpSpPr>
            <p:cNvPr id="85012" name="Group 40"/>
            <p:cNvGrpSpPr>
              <a:grpSpLocks/>
            </p:cNvGrpSpPr>
            <p:nvPr/>
          </p:nvGrpSpPr>
          <p:grpSpPr bwMode="auto">
            <a:xfrm>
              <a:off x="2304" y="768"/>
              <a:ext cx="922" cy="1467"/>
              <a:chOff x="2304" y="768"/>
              <a:chExt cx="922" cy="1467"/>
            </a:xfrm>
          </p:grpSpPr>
          <p:grpSp>
            <p:nvGrpSpPr>
              <p:cNvPr id="85017" name="Group 41"/>
              <p:cNvGrpSpPr>
                <a:grpSpLocks/>
              </p:cNvGrpSpPr>
              <p:nvPr/>
            </p:nvGrpSpPr>
            <p:grpSpPr bwMode="auto">
              <a:xfrm>
                <a:off x="2314" y="768"/>
                <a:ext cx="912" cy="1440"/>
                <a:chOff x="1536" y="2592"/>
                <a:chExt cx="864" cy="960"/>
              </a:xfrm>
            </p:grpSpPr>
            <p:sp>
              <p:nvSpPr>
                <p:cNvPr id="85023" name="Rectangle 42"/>
                <p:cNvSpPr>
                  <a:spLocks noChangeArrowheads="1"/>
                </p:cNvSpPr>
                <p:nvPr/>
              </p:nvSpPr>
              <p:spPr bwMode="auto">
                <a:xfrm>
                  <a:off x="1536" y="2592"/>
                  <a:ext cx="864" cy="960"/>
                </a:xfrm>
                <a:prstGeom prst="rect">
                  <a:avLst/>
                </a:prstGeom>
                <a:solidFill>
                  <a:schemeClr val="bg1"/>
                </a:solidFill>
                <a:ln w="12700">
                  <a:solidFill>
                    <a:schemeClr val="tx1"/>
                  </a:solidFill>
                  <a:miter lim="800000"/>
                  <a:headEnd/>
                  <a:tailEnd/>
                </a:ln>
              </p:spPr>
              <p:txBody>
                <a:bodyPr wrap="none" anchor="ct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endParaRPr lang="en-US" altLang="en-US"/>
                </a:p>
              </p:txBody>
            </p:sp>
            <p:sp>
              <p:nvSpPr>
                <p:cNvPr id="85024" name="Line 43"/>
                <p:cNvSpPr>
                  <a:spLocks noChangeShapeType="1"/>
                </p:cNvSpPr>
                <p:nvPr/>
              </p:nvSpPr>
              <p:spPr bwMode="auto">
                <a:xfrm>
                  <a:off x="1536" y="2880"/>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5025" name="Line 44"/>
                <p:cNvSpPr>
                  <a:spLocks noChangeShapeType="1"/>
                </p:cNvSpPr>
                <p:nvPr/>
              </p:nvSpPr>
              <p:spPr bwMode="auto">
                <a:xfrm>
                  <a:off x="1536" y="3216"/>
                  <a:ext cx="86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5018" name="Text Box 45"/>
              <p:cNvSpPr txBox="1">
                <a:spLocks noChangeArrowheads="1"/>
              </p:cNvSpPr>
              <p:nvPr/>
            </p:nvSpPr>
            <p:spPr bwMode="auto">
              <a:xfrm>
                <a:off x="2506" y="864"/>
                <a:ext cx="5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rgbClr val="3333FF"/>
                    </a:solidFill>
                    <a:latin typeface="Palatino" charset="0"/>
                  </a:rPr>
                  <a:t>Account</a:t>
                </a:r>
                <a:endParaRPr lang="en-US" altLang="en-US" sz="1800">
                  <a:solidFill>
                    <a:schemeClr val="tx1"/>
                  </a:solidFill>
                  <a:latin typeface="Palatino" charset="0"/>
                </a:endParaRPr>
              </a:p>
            </p:txBody>
          </p:sp>
          <p:sp>
            <p:nvSpPr>
              <p:cNvPr id="85019" name="Text Box 46"/>
              <p:cNvSpPr txBox="1">
                <a:spLocks noChangeArrowheads="1"/>
              </p:cNvSpPr>
              <p:nvPr/>
            </p:nvSpPr>
            <p:spPr bwMode="auto">
              <a:xfrm>
                <a:off x="2304" y="1186"/>
                <a:ext cx="4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Amount</a:t>
                </a:r>
              </a:p>
            </p:txBody>
          </p:sp>
          <p:sp>
            <p:nvSpPr>
              <p:cNvPr id="85020" name="Text Box 47"/>
              <p:cNvSpPr txBox="1">
                <a:spLocks noChangeArrowheads="1"/>
              </p:cNvSpPr>
              <p:nvPr/>
            </p:nvSpPr>
            <p:spPr bwMode="auto">
              <a:xfrm>
                <a:off x="2304" y="1714"/>
                <a:ext cx="5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Deposit()</a:t>
                </a:r>
              </a:p>
            </p:txBody>
          </p:sp>
          <p:sp>
            <p:nvSpPr>
              <p:cNvPr id="85021" name="Text Box 48"/>
              <p:cNvSpPr txBox="1">
                <a:spLocks noChangeArrowheads="1"/>
              </p:cNvSpPr>
              <p:nvPr/>
            </p:nvSpPr>
            <p:spPr bwMode="auto">
              <a:xfrm>
                <a:off x="2304" y="1858"/>
                <a:ext cx="6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Withdraw()</a:t>
                </a:r>
              </a:p>
            </p:txBody>
          </p:sp>
          <p:sp>
            <p:nvSpPr>
              <p:cNvPr id="85022" name="Text Box 49"/>
              <p:cNvSpPr txBox="1">
                <a:spLocks noChangeArrowheads="1"/>
              </p:cNvSpPr>
              <p:nvPr/>
            </p:nvSpPr>
            <p:spPr bwMode="auto">
              <a:xfrm>
                <a:off x="2304" y="2002"/>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GetBalance()</a:t>
                </a:r>
              </a:p>
            </p:txBody>
          </p:sp>
        </p:grpSp>
        <p:sp>
          <p:nvSpPr>
            <p:cNvPr id="85013" name="Text Box 50"/>
            <p:cNvSpPr txBox="1">
              <a:spLocks noChangeArrowheads="1"/>
            </p:cNvSpPr>
            <p:nvPr/>
          </p:nvSpPr>
          <p:spPr bwMode="auto">
            <a:xfrm>
              <a:off x="2304" y="1440"/>
              <a:ext cx="6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r>
                <a:rPr lang="en-US" altLang="en-US" sz="1800">
                  <a:solidFill>
                    <a:schemeClr val="tx1"/>
                  </a:solidFill>
                  <a:latin typeface="Palatino" charset="0"/>
                </a:rPr>
                <a:t>CustomerId</a:t>
              </a:r>
            </a:p>
          </p:txBody>
        </p:sp>
        <p:grpSp>
          <p:nvGrpSpPr>
            <p:cNvPr id="85014" name="Group 51"/>
            <p:cNvGrpSpPr>
              <a:grpSpLocks/>
            </p:cNvGrpSpPr>
            <p:nvPr/>
          </p:nvGrpSpPr>
          <p:grpSpPr bwMode="auto">
            <a:xfrm>
              <a:off x="2364" y="1413"/>
              <a:ext cx="804" cy="280"/>
              <a:chOff x="1056" y="1545"/>
              <a:chExt cx="804" cy="613"/>
            </a:xfrm>
          </p:grpSpPr>
          <p:sp>
            <p:nvSpPr>
              <p:cNvPr id="85015" name="Text Box 52"/>
              <p:cNvSpPr txBox="1">
                <a:spLocks noChangeArrowheads="1"/>
              </p:cNvSpPr>
              <p:nvPr/>
            </p:nvSpPr>
            <p:spPr bwMode="auto">
              <a:xfrm>
                <a:off x="1056" y="1729"/>
                <a:ext cx="804" cy="429"/>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bg1"/>
                    </a:solidFill>
                    <a:latin typeface="Palatino" charset="0"/>
                  </a:rPr>
                  <a:t>AccountId</a:t>
                </a:r>
              </a:p>
            </p:txBody>
          </p:sp>
          <p:sp>
            <p:nvSpPr>
              <p:cNvPr id="85016" name="Text Box 53"/>
              <p:cNvSpPr txBox="1">
                <a:spLocks noChangeArrowheads="1"/>
              </p:cNvSpPr>
              <p:nvPr/>
            </p:nvSpPr>
            <p:spPr bwMode="auto">
              <a:xfrm>
                <a:off x="1056" y="1545"/>
                <a:ext cx="620" cy="433"/>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lgn="l">
                  <a:lnSpc>
                    <a:spcPct val="80000"/>
                  </a:lnSpc>
                </a:pPr>
                <a:r>
                  <a:rPr lang="en-US" altLang="en-US" sz="1800">
                    <a:solidFill>
                      <a:schemeClr val="tx1"/>
                    </a:solidFill>
                    <a:latin typeface="Palatino" charset="0"/>
                  </a:rPr>
                  <a:t>AccountId</a:t>
                </a:r>
              </a:p>
            </p:txBody>
          </p:sp>
        </p:grpSp>
      </p:grpSp>
      <p:sp>
        <p:nvSpPr>
          <p:cNvPr id="245827" name="Text Box 67"/>
          <p:cNvSpPr txBox="1">
            <a:spLocks noChangeArrowheads="1"/>
          </p:cNvSpPr>
          <p:nvPr/>
        </p:nvSpPr>
        <p:spPr bwMode="auto">
          <a:xfrm>
            <a:off x="7774518" y="1599576"/>
            <a:ext cx="286129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b="1">
                <a:solidFill>
                  <a:srgbClr val="FF0000"/>
                </a:solidFill>
                <a:latin typeface="Helvetica" charset="0"/>
                <a:ea typeface="ＭＳ Ｐゴシック" charset="-128"/>
              </a:defRPr>
            </a:lvl1pPr>
            <a:lvl2pPr marL="37931725" indent="-37474525">
              <a:defRPr sz="2400" b="1">
                <a:solidFill>
                  <a:srgbClr val="FF0000"/>
                </a:solidFill>
                <a:latin typeface="Helvetica" charset="0"/>
                <a:ea typeface="ＭＳ Ｐゴシック" charset="-128"/>
              </a:defRPr>
            </a:lvl2pPr>
            <a:lvl3pPr marL="1143000" indent="-228600">
              <a:defRPr sz="2400" b="1">
                <a:solidFill>
                  <a:srgbClr val="FF0000"/>
                </a:solidFill>
                <a:latin typeface="Helvetica" charset="0"/>
                <a:ea typeface="ＭＳ Ｐゴシック" charset="-128"/>
              </a:defRPr>
            </a:lvl3pPr>
            <a:lvl4pPr marL="1600200" indent="-228600">
              <a:defRPr sz="2400" b="1">
                <a:solidFill>
                  <a:srgbClr val="FF0000"/>
                </a:solidFill>
                <a:latin typeface="Helvetica" charset="0"/>
                <a:ea typeface="ＭＳ Ｐゴシック" charset="-128"/>
              </a:defRPr>
            </a:lvl4pPr>
            <a:lvl5pPr marL="2057400" indent="-228600">
              <a:defRPr sz="2400" b="1">
                <a:solidFill>
                  <a:srgbClr val="FF0000"/>
                </a:solidFill>
                <a:latin typeface="Helvetica" charset="0"/>
                <a:ea typeface="ＭＳ Ｐゴシック" charset="-128"/>
              </a:defRPr>
            </a:lvl5pPr>
            <a:lvl6pPr marL="2514600" indent="-228600" algn="ctr" eaLnBrk="0" fontAlgn="base" hangingPunct="0">
              <a:spcBef>
                <a:spcPct val="0"/>
              </a:spcBef>
              <a:spcAft>
                <a:spcPct val="0"/>
              </a:spcAft>
              <a:defRPr sz="2400" b="1">
                <a:solidFill>
                  <a:srgbClr val="FF0000"/>
                </a:solidFill>
                <a:latin typeface="Helvetica" charset="0"/>
                <a:ea typeface="ＭＳ Ｐゴシック" charset="-128"/>
              </a:defRPr>
            </a:lvl6pPr>
            <a:lvl7pPr marL="2971800" indent="-228600" algn="ctr" eaLnBrk="0" fontAlgn="base" hangingPunct="0">
              <a:spcBef>
                <a:spcPct val="0"/>
              </a:spcBef>
              <a:spcAft>
                <a:spcPct val="0"/>
              </a:spcAft>
              <a:defRPr sz="2400" b="1">
                <a:solidFill>
                  <a:srgbClr val="FF0000"/>
                </a:solidFill>
                <a:latin typeface="Helvetica" charset="0"/>
                <a:ea typeface="ＭＳ Ｐゴシック" charset="-128"/>
              </a:defRPr>
            </a:lvl7pPr>
            <a:lvl8pPr marL="3429000" indent="-228600" algn="ctr" eaLnBrk="0" fontAlgn="base" hangingPunct="0">
              <a:spcBef>
                <a:spcPct val="0"/>
              </a:spcBef>
              <a:spcAft>
                <a:spcPct val="0"/>
              </a:spcAft>
              <a:defRPr sz="2400" b="1">
                <a:solidFill>
                  <a:srgbClr val="FF0000"/>
                </a:solidFill>
                <a:latin typeface="Helvetica" charset="0"/>
                <a:ea typeface="ＭＳ Ｐゴシック" charset="-128"/>
              </a:defRPr>
            </a:lvl8pPr>
            <a:lvl9pPr marL="3886200" indent="-228600" algn="ctr" eaLnBrk="0" fontAlgn="base" hangingPunct="0">
              <a:spcBef>
                <a:spcPct val="0"/>
              </a:spcBef>
              <a:spcAft>
                <a:spcPct val="0"/>
              </a:spcAft>
              <a:defRPr sz="2400" b="1">
                <a:solidFill>
                  <a:srgbClr val="FF0000"/>
                </a:solidFill>
                <a:latin typeface="Helvetica" charset="0"/>
                <a:ea typeface="ＭＳ Ｐゴシック" charset="-128"/>
              </a:defRPr>
            </a:lvl9pPr>
          </a:lstStyle>
          <a:p>
            <a:pPr>
              <a:spcBef>
                <a:spcPct val="50000"/>
              </a:spcBef>
            </a:pPr>
            <a:r>
              <a:rPr lang="en-US" altLang="en-US"/>
              <a:t>Show Taxonomies</a:t>
            </a:r>
          </a:p>
          <a:p>
            <a:pPr>
              <a:spcBef>
                <a:spcPct val="50000"/>
              </a:spcBef>
            </a:pPr>
            <a:r>
              <a:rPr lang="en-US" altLang="en-US"/>
              <a:t>separately</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5366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t>Attributes</a:t>
            </a:r>
          </a:p>
        </p:txBody>
      </p:sp>
      <p:sp>
        <p:nvSpPr>
          <p:cNvPr id="80899" name="Rectangle 3"/>
          <p:cNvSpPr>
            <a:spLocks noGrp="1" noChangeArrowheads="1"/>
          </p:cNvSpPr>
          <p:nvPr>
            <p:ph type="body" idx="1"/>
          </p:nvPr>
        </p:nvSpPr>
        <p:spPr/>
        <p:txBody>
          <a:bodyPr/>
          <a:lstStyle/>
          <a:p>
            <a:r>
              <a:rPr lang="en-US" altLang="en-US" smtClean="0"/>
              <a:t>Detection of attributes is application specific</a:t>
            </a:r>
          </a:p>
          <a:p>
            <a:r>
              <a:rPr lang="en-US" altLang="en-US" smtClean="0"/>
              <a:t>Attributes in one system can be classes in another system</a:t>
            </a:r>
          </a:p>
          <a:p>
            <a:r>
              <a:rPr lang="en-US" altLang="en-US" smtClean="0"/>
              <a:t>Turning attributes to classes and vice versa</a:t>
            </a:r>
          </a:p>
          <a:p>
            <a:endParaRPr lang="en-US" altLang="en-US"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8345186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erdalk\Desktop\F.Dicksan.University\SE\115047-0136066836_pp2\Bruegge JPG\fig05_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785938"/>
            <a:ext cx="11239500" cy="3286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7688246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en-US" smtClean="0"/>
              <a:t>Operations</a:t>
            </a:r>
          </a:p>
        </p:txBody>
      </p:sp>
      <p:sp>
        <p:nvSpPr>
          <p:cNvPr id="82947" name="Rectangle 3"/>
          <p:cNvSpPr>
            <a:spLocks noGrp="1" noChangeArrowheads="1"/>
          </p:cNvSpPr>
          <p:nvPr>
            <p:ph type="body" idx="1"/>
          </p:nvPr>
        </p:nvSpPr>
        <p:spPr>
          <a:xfrm>
            <a:off x="810905" y="1484431"/>
            <a:ext cx="10515600" cy="4351338"/>
          </a:xfrm>
        </p:spPr>
        <p:txBody>
          <a:bodyPr/>
          <a:lstStyle/>
          <a:p>
            <a:endParaRPr lang="en-US" altLang="en-US" dirty="0" smtClean="0"/>
          </a:p>
          <a:p>
            <a:r>
              <a:rPr lang="en-US" altLang="en-US" dirty="0" smtClean="0"/>
              <a:t>Source of operations</a:t>
            </a:r>
          </a:p>
          <a:p>
            <a:pPr lvl="1"/>
            <a:r>
              <a:rPr lang="en-US" altLang="en-US" dirty="0" smtClean="0">
                <a:ea typeface="ＭＳ Ｐゴシック" charset="-128"/>
              </a:rPr>
              <a:t>Use cases in the functional model </a:t>
            </a:r>
          </a:p>
          <a:p>
            <a:pPr lvl="1"/>
            <a:r>
              <a:rPr lang="en-US" altLang="en-US" dirty="0" smtClean="0">
                <a:ea typeface="ＭＳ Ｐゴシック" charset="-128"/>
              </a:rPr>
              <a:t>General world knowledge </a:t>
            </a:r>
          </a:p>
          <a:p>
            <a:pPr lvl="1"/>
            <a:r>
              <a:rPr lang="en-US" altLang="en-US" dirty="0" smtClean="0">
                <a:ea typeface="ＭＳ Ｐゴシック" charset="-128"/>
              </a:rPr>
              <a:t>Generic operations: Get/Set</a:t>
            </a:r>
          </a:p>
          <a:p>
            <a:pPr lvl="1"/>
            <a:r>
              <a:rPr lang="en-US" altLang="en-US" dirty="0" smtClean="0">
                <a:ea typeface="ＭＳ Ｐゴシック" charset="-128"/>
              </a:rPr>
              <a:t>Design Patterns</a:t>
            </a:r>
          </a:p>
          <a:p>
            <a:pPr lvl="1"/>
            <a:r>
              <a:rPr lang="en-US" altLang="en-US" dirty="0" smtClean="0">
                <a:ea typeface="ＭＳ Ｐゴシック" charset="-128"/>
              </a:rPr>
              <a:t>Application domain specific operations</a:t>
            </a:r>
          </a:p>
          <a:p>
            <a:pPr lvl="1"/>
            <a:r>
              <a:rPr lang="en-US" altLang="en-US" dirty="0" smtClean="0">
                <a:ea typeface="ＭＳ Ｐゴシック" charset="-128"/>
              </a:rPr>
              <a:t>Actions and activities in the dynamic model</a:t>
            </a:r>
          </a:p>
          <a:p>
            <a:pPr lvl="1"/>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10287209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8"/>
          <p:cNvSpPr>
            <a:spLocks noGrp="1" noChangeArrowheads="1"/>
          </p:cNvSpPr>
          <p:nvPr>
            <p:ph type="title"/>
          </p:nvPr>
        </p:nvSpPr>
        <p:spPr/>
        <p:txBody>
          <a:bodyPr/>
          <a:lstStyle/>
          <a:p>
            <a:r>
              <a:rPr lang="en-US" altLang="en-US" smtClean="0"/>
              <a:t>Object vs Class</a:t>
            </a:r>
          </a:p>
        </p:txBody>
      </p:sp>
      <p:sp>
        <p:nvSpPr>
          <p:cNvPr id="18441" name="Rectangle 9"/>
          <p:cNvSpPr>
            <a:spLocks noGrp="1" noChangeArrowheads="1"/>
          </p:cNvSpPr>
          <p:nvPr>
            <p:ph type="body" idx="1"/>
          </p:nvPr>
        </p:nvSpPr>
        <p:spPr/>
        <p:txBody>
          <a:bodyPr/>
          <a:lstStyle/>
          <a:p>
            <a:r>
              <a:rPr lang="en-US" altLang="en-US" dirty="0" smtClean="0"/>
              <a:t>Object (instance): Exactly one thing</a:t>
            </a:r>
          </a:p>
          <a:p>
            <a:pPr lvl="1"/>
            <a:r>
              <a:rPr lang="en-US" altLang="en-US" dirty="0" smtClean="0">
                <a:ea typeface="ＭＳ Ｐゴシック" charset="-128"/>
              </a:rPr>
              <a:t> This lecture on object modeling   </a:t>
            </a:r>
          </a:p>
          <a:p>
            <a:r>
              <a:rPr lang="en-US" altLang="en-US" dirty="0" smtClean="0"/>
              <a:t>A class describes a group of objects with similar properties</a:t>
            </a:r>
          </a:p>
          <a:p>
            <a:pPr lvl="1"/>
            <a:r>
              <a:rPr lang="en-US" altLang="en-US" dirty="0" smtClean="0">
                <a:ea typeface="ＭＳ Ｐゴシック" charset="-128"/>
              </a:rPr>
              <a:t>Game,  Tournament, mechanic, car, database</a:t>
            </a:r>
          </a:p>
          <a:p>
            <a:r>
              <a:rPr lang="en-US" altLang="en-US" dirty="0" smtClean="0"/>
              <a:t>Object diagram: A graphical notation for modeling objects, classes and their relationships</a:t>
            </a:r>
          </a:p>
          <a:p>
            <a:pPr lvl="1"/>
            <a:r>
              <a:rPr lang="en-US" altLang="en-US" dirty="0" smtClean="0">
                <a:solidFill>
                  <a:srgbClr val="000088"/>
                </a:solidFill>
                <a:ea typeface="ＭＳ Ｐゴシック" charset="-128"/>
              </a:rPr>
              <a:t>Class diagram:</a:t>
            </a:r>
            <a:r>
              <a:rPr lang="en-US" altLang="en-US" dirty="0" smtClean="0">
                <a:ea typeface="ＭＳ Ｐゴシック" charset="-128"/>
              </a:rPr>
              <a:t> Template for describing many instances of data. Useful for taxonomies, patters, schemata...</a:t>
            </a:r>
          </a:p>
          <a:p>
            <a:pPr lvl="1"/>
            <a:r>
              <a:rPr lang="en-US" altLang="en-US" dirty="0" smtClean="0">
                <a:solidFill>
                  <a:srgbClr val="000088"/>
                </a:solidFill>
                <a:ea typeface="ＭＳ Ｐゴシック" charset="-128"/>
              </a:rPr>
              <a:t>Instance diagram:</a:t>
            </a:r>
            <a:r>
              <a:rPr lang="en-US" altLang="en-US" dirty="0" smtClean="0">
                <a:ea typeface="ＭＳ Ｐゴシック" charset="-128"/>
              </a:rPr>
              <a:t> A particular set of objects relating to each other. Useful for discussing scenarios, test cases and examples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8895955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a:spLocks noGrp="1" noChangeArrowheads="1"/>
          </p:cNvSpPr>
          <p:nvPr>
            <p:ph type="title"/>
          </p:nvPr>
        </p:nvSpPr>
        <p:spPr/>
        <p:txBody>
          <a:bodyPr/>
          <a:lstStyle/>
          <a:p>
            <a:r>
              <a:rPr lang="en-US" altLang="en-US" smtClean="0"/>
              <a:t>Developers have different Views on Class Diagrams</a:t>
            </a:r>
          </a:p>
        </p:txBody>
      </p:sp>
      <p:sp>
        <p:nvSpPr>
          <p:cNvPr id="137223" name="Rectangle 7"/>
          <p:cNvSpPr>
            <a:spLocks noGrp="1" noChangeArrowheads="1"/>
          </p:cNvSpPr>
          <p:nvPr>
            <p:ph type="body" idx="1"/>
          </p:nvPr>
        </p:nvSpPr>
        <p:spPr/>
        <p:txBody>
          <a:bodyPr/>
          <a:lstStyle/>
          <a:p>
            <a:r>
              <a:rPr lang="en-US" altLang="en-US" dirty="0" smtClean="0"/>
              <a:t>According to the development activity, a developer plays different roles:</a:t>
            </a:r>
          </a:p>
          <a:p>
            <a:pPr lvl="1"/>
            <a:r>
              <a:rPr lang="en-US" altLang="en-US" dirty="0" smtClean="0">
                <a:ea typeface="ＭＳ Ｐゴシック" charset="-128"/>
              </a:rPr>
              <a:t>Analyst</a:t>
            </a:r>
          </a:p>
          <a:p>
            <a:pPr lvl="1"/>
            <a:r>
              <a:rPr lang="en-US" altLang="en-US" dirty="0" smtClean="0">
                <a:ea typeface="ＭＳ Ｐゴシック" charset="-128"/>
              </a:rPr>
              <a:t>System Designer</a:t>
            </a:r>
          </a:p>
          <a:p>
            <a:pPr lvl="1"/>
            <a:r>
              <a:rPr lang="en-US" altLang="en-US" dirty="0" smtClean="0">
                <a:ea typeface="ＭＳ Ｐゴシック" charset="-128"/>
              </a:rPr>
              <a:t>Object Designer</a:t>
            </a:r>
          </a:p>
          <a:p>
            <a:pPr lvl="1"/>
            <a:r>
              <a:rPr lang="en-US" altLang="en-US" dirty="0" smtClean="0">
                <a:ea typeface="ＭＳ Ｐゴシック" charset="-128"/>
              </a:rPr>
              <a:t>Implementer</a:t>
            </a:r>
          </a:p>
          <a:p>
            <a:endParaRPr lang="en-US" altLang="en-US" dirty="0" smtClean="0"/>
          </a:p>
          <a:p>
            <a:r>
              <a:rPr lang="en-US" altLang="en-US" dirty="0" smtClean="0"/>
              <a:t>Each of these roles has a different view about the class diagram (the object model).</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1958932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p:txBody>
          <a:bodyPr/>
          <a:lstStyle/>
          <a:p>
            <a:r>
              <a:rPr lang="en-US" altLang="en-US" smtClean="0"/>
              <a:t>The View of the Analyst</a:t>
            </a:r>
          </a:p>
        </p:txBody>
      </p:sp>
      <p:sp>
        <p:nvSpPr>
          <p:cNvPr id="141317" name="Rectangle 5"/>
          <p:cNvSpPr>
            <a:spLocks noGrp="1" noChangeArrowheads="1"/>
          </p:cNvSpPr>
          <p:nvPr>
            <p:ph type="body" idx="1"/>
          </p:nvPr>
        </p:nvSpPr>
        <p:spPr/>
        <p:txBody>
          <a:bodyPr>
            <a:normAutofit/>
          </a:bodyPr>
          <a:lstStyle/>
          <a:p>
            <a:r>
              <a:rPr lang="en-US" altLang="en-US" dirty="0" smtClean="0"/>
              <a:t>The </a:t>
            </a:r>
            <a:r>
              <a:rPr lang="en-US" altLang="en-US" dirty="0" smtClean="0">
                <a:solidFill>
                  <a:srgbClr val="FC0128"/>
                </a:solidFill>
              </a:rPr>
              <a:t>analyst</a:t>
            </a:r>
            <a:r>
              <a:rPr lang="en-US" altLang="en-US" dirty="0" smtClean="0"/>
              <a:t> is interested </a:t>
            </a:r>
          </a:p>
          <a:p>
            <a:pPr lvl="1"/>
            <a:r>
              <a:rPr lang="en-US" altLang="en-US" dirty="0" smtClean="0">
                <a:ea typeface="ＭＳ Ｐゴシック" charset="-128"/>
              </a:rPr>
              <a:t>in </a:t>
            </a:r>
            <a:r>
              <a:rPr lang="en-US" altLang="en-US" dirty="0" smtClean="0">
                <a:solidFill>
                  <a:srgbClr val="000088"/>
                </a:solidFill>
                <a:ea typeface="ＭＳ Ｐゴシック" charset="-128"/>
              </a:rPr>
              <a:t>application classes:</a:t>
            </a:r>
            <a:r>
              <a:rPr lang="en-US" altLang="en-US" dirty="0" smtClean="0">
                <a:ea typeface="ＭＳ Ｐゴシック" charset="-128"/>
              </a:rPr>
              <a:t> The </a:t>
            </a:r>
            <a:r>
              <a:rPr lang="en-US" altLang="en-US" dirty="0" smtClean="0">
                <a:solidFill>
                  <a:srgbClr val="FCAE0F"/>
                </a:solidFill>
                <a:ea typeface="ＭＳ Ｐゴシック" charset="-128"/>
              </a:rPr>
              <a:t>associations between classes are relationships</a:t>
            </a:r>
            <a:r>
              <a:rPr lang="en-US" altLang="en-US" dirty="0" smtClean="0">
                <a:ea typeface="ＭＳ Ｐゴシック" charset="-128"/>
              </a:rPr>
              <a:t> between abstractions in the application domain</a:t>
            </a:r>
          </a:p>
          <a:p>
            <a:pPr lvl="1"/>
            <a:r>
              <a:rPr lang="en-US" altLang="en-US" dirty="0" smtClean="0">
                <a:ea typeface="ＭＳ Ｐゴシック" charset="-128"/>
              </a:rPr>
              <a:t>operations and attributes of the application classes </a:t>
            </a:r>
          </a:p>
          <a:p>
            <a:pPr lvl="1"/>
            <a:r>
              <a:rPr lang="en-US" altLang="en-US" dirty="0" smtClean="0"/>
              <a:t>The analyst uses inheritance in the model to reflect the taxonomies in the application domain</a:t>
            </a:r>
          </a:p>
          <a:p>
            <a:pPr lvl="2"/>
            <a:r>
              <a:rPr lang="en-US" altLang="en-US" dirty="0" smtClean="0">
                <a:solidFill>
                  <a:srgbClr val="FC0128"/>
                </a:solidFill>
                <a:ea typeface="ＭＳ Ｐゴシック" charset="-128"/>
              </a:rPr>
              <a:t>Taxonomy:</a:t>
            </a:r>
            <a:r>
              <a:rPr lang="en-US" altLang="en-US" dirty="0" smtClean="0">
                <a:ea typeface="ＭＳ Ｐゴシック" charset="-128"/>
              </a:rPr>
              <a:t>  An is-a-hierarchy of abstractions in an application domain</a:t>
            </a:r>
          </a:p>
          <a:p>
            <a:r>
              <a:rPr lang="en-US" altLang="en-US" dirty="0" smtClean="0"/>
              <a:t>The analyst is not interested </a:t>
            </a:r>
          </a:p>
          <a:p>
            <a:pPr lvl="1"/>
            <a:r>
              <a:rPr lang="en-US" altLang="en-US" dirty="0" smtClean="0">
                <a:ea typeface="ＭＳ Ｐゴシック" charset="-128"/>
              </a:rPr>
              <a:t>in the exact signature of operations</a:t>
            </a:r>
          </a:p>
          <a:p>
            <a:pPr lvl="1"/>
            <a:r>
              <a:rPr lang="en-US" altLang="en-US" dirty="0" smtClean="0">
                <a:ea typeface="ＭＳ Ｐゴシック" charset="-128"/>
              </a:rPr>
              <a:t>in solution domain classes</a:t>
            </a:r>
          </a:p>
          <a:p>
            <a:pPr lvl="1"/>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58136674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a:xfrm>
            <a:off x="851848" y="624432"/>
            <a:ext cx="10515600" cy="521979"/>
          </a:xfrm>
        </p:spPr>
        <p:txBody>
          <a:bodyPr>
            <a:normAutofit fontScale="90000"/>
          </a:bodyPr>
          <a:lstStyle/>
          <a:p>
            <a:r>
              <a:rPr lang="en-US" altLang="en-US" dirty="0" smtClean="0"/>
              <a:t>The View of the Designer</a:t>
            </a:r>
          </a:p>
        </p:txBody>
      </p:sp>
      <p:sp>
        <p:nvSpPr>
          <p:cNvPr id="144389" name="Rectangle 5"/>
          <p:cNvSpPr>
            <a:spLocks noGrp="1" noChangeArrowheads="1"/>
          </p:cNvSpPr>
          <p:nvPr>
            <p:ph type="body" idx="1"/>
          </p:nvPr>
        </p:nvSpPr>
        <p:spPr>
          <a:xfrm>
            <a:off x="696384" y="1624083"/>
            <a:ext cx="10784416" cy="4694830"/>
          </a:xfrm>
        </p:spPr>
        <p:txBody>
          <a:bodyPr/>
          <a:lstStyle/>
          <a:p>
            <a:r>
              <a:rPr lang="en-US" altLang="en-US" dirty="0" smtClean="0"/>
              <a:t>The </a:t>
            </a:r>
            <a:r>
              <a:rPr lang="en-US" altLang="en-US" dirty="0" smtClean="0">
                <a:solidFill>
                  <a:srgbClr val="FC0128"/>
                </a:solidFill>
              </a:rPr>
              <a:t>designer</a:t>
            </a:r>
            <a:r>
              <a:rPr lang="en-US" altLang="en-US" dirty="0" smtClean="0"/>
              <a:t> focuses on the solution of the problem, that is,  the solution domain</a:t>
            </a:r>
          </a:p>
          <a:p>
            <a:r>
              <a:rPr lang="en-US" altLang="en-US" dirty="0" smtClean="0"/>
              <a:t>The </a:t>
            </a:r>
            <a:r>
              <a:rPr lang="en-US" altLang="en-US" dirty="0" smtClean="0">
                <a:solidFill>
                  <a:srgbClr val="FCAE0F"/>
                </a:solidFill>
              </a:rPr>
              <a:t>associations between classes are now references</a:t>
            </a:r>
            <a:r>
              <a:rPr lang="en-US" altLang="en-US" dirty="0" smtClean="0"/>
              <a:t> (pointers) between classes in the application or solution domain</a:t>
            </a:r>
          </a:p>
          <a:p>
            <a:r>
              <a:rPr lang="en-US" altLang="en-US" dirty="0" smtClean="0"/>
              <a:t>An important design task is the specification of  interfaces: </a:t>
            </a:r>
          </a:p>
          <a:p>
            <a:pPr lvl="1"/>
            <a:r>
              <a:rPr lang="en-US" altLang="en-US" dirty="0" smtClean="0">
                <a:ea typeface="ＭＳ Ｐゴシック" charset="-128"/>
              </a:rPr>
              <a:t>The designer describes the interface of classes and the interface of subsystems </a:t>
            </a:r>
          </a:p>
          <a:p>
            <a:pPr lvl="1"/>
            <a:r>
              <a:rPr lang="en-US" altLang="en-US" dirty="0" smtClean="0">
                <a:ea typeface="ＭＳ Ｐゴシック" charset="-128"/>
              </a:rPr>
              <a:t>Subsystems originate from modules.</a:t>
            </a:r>
          </a:p>
          <a:p>
            <a:pPr lvl="2"/>
            <a:r>
              <a:rPr lang="en-US" altLang="en-US" dirty="0" smtClean="0">
                <a:solidFill>
                  <a:srgbClr val="FC0128"/>
                </a:solidFill>
                <a:ea typeface="ＭＳ Ｐゴシック" charset="-128"/>
              </a:rPr>
              <a:t>Module</a:t>
            </a:r>
            <a:r>
              <a:rPr lang="en-US" altLang="en-US" dirty="0" smtClean="0">
                <a:solidFill>
                  <a:srgbClr val="FCAE0F"/>
                </a:solidFill>
                <a:ea typeface="ＭＳ Ｐゴシック" charset="-128"/>
              </a:rPr>
              <a:t>:</a:t>
            </a:r>
            <a:r>
              <a:rPr lang="en-US" altLang="en-US" dirty="0" smtClean="0">
                <a:ea typeface="ＭＳ Ｐゴシック" charset="-128"/>
              </a:rPr>
              <a:t> a collection of classes</a:t>
            </a:r>
          </a:p>
          <a:p>
            <a:pPr lvl="2"/>
            <a:r>
              <a:rPr lang="en-US" altLang="en-US" dirty="0" smtClean="0">
                <a:solidFill>
                  <a:srgbClr val="FCAE0F"/>
                </a:solidFill>
                <a:ea typeface="ＭＳ Ｐゴシック" charset="-128"/>
              </a:rPr>
              <a:t>Subsystem:</a:t>
            </a:r>
            <a:r>
              <a:rPr lang="en-US" altLang="en-US" dirty="0" smtClean="0">
                <a:ea typeface="ＭＳ Ｐゴシック" charset="-128"/>
              </a:rPr>
              <a:t> a collection of classes with an interface </a:t>
            </a:r>
          </a:p>
          <a:p>
            <a:r>
              <a:rPr lang="en-US" altLang="en-US" dirty="0" smtClean="0"/>
              <a:t>Subsystems are modeled in UML with a package.</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2394262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6"/>
          <p:cNvSpPr>
            <a:spLocks noGrp="1" noChangeArrowheads="1"/>
          </p:cNvSpPr>
          <p:nvPr>
            <p:ph type="title"/>
          </p:nvPr>
        </p:nvSpPr>
        <p:spPr/>
        <p:txBody>
          <a:bodyPr/>
          <a:lstStyle/>
          <a:p>
            <a:r>
              <a:rPr lang="en-US" altLang="en-US" smtClean="0"/>
              <a:t>The View of the Implementor</a:t>
            </a:r>
          </a:p>
        </p:txBody>
      </p:sp>
      <p:sp>
        <p:nvSpPr>
          <p:cNvPr id="145415" name="Rectangle 7"/>
          <p:cNvSpPr>
            <a:spLocks noGrp="1" noChangeArrowheads="1"/>
          </p:cNvSpPr>
          <p:nvPr>
            <p:ph type="body" idx="1"/>
          </p:nvPr>
        </p:nvSpPr>
        <p:spPr/>
        <p:txBody>
          <a:bodyPr>
            <a:normAutofit lnSpcReduction="10000"/>
          </a:bodyPr>
          <a:lstStyle/>
          <a:p>
            <a:r>
              <a:rPr lang="en-US" altLang="en-US" dirty="0" smtClean="0">
                <a:solidFill>
                  <a:srgbClr val="FC0128"/>
                </a:solidFill>
              </a:rPr>
              <a:t>Class implementer</a:t>
            </a:r>
            <a:endParaRPr lang="en-US" altLang="en-US" dirty="0" smtClean="0"/>
          </a:p>
          <a:p>
            <a:pPr lvl="1"/>
            <a:r>
              <a:rPr lang="en-US" altLang="en-US" dirty="0" smtClean="0">
                <a:ea typeface="ＭＳ Ｐゴシック" charset="-128"/>
              </a:rPr>
              <a:t>Must realize the interface of a class in a programming language</a:t>
            </a:r>
          </a:p>
          <a:p>
            <a:pPr lvl="1"/>
            <a:r>
              <a:rPr lang="en-US" altLang="en-US" dirty="0" smtClean="0">
                <a:ea typeface="ＭＳ Ｐゴシック" charset="-128"/>
              </a:rPr>
              <a:t>Interested in  appropriate data structures (for the attributes) and algorithms (for the operations)</a:t>
            </a:r>
          </a:p>
          <a:p>
            <a:r>
              <a:rPr lang="en-US" altLang="en-US" dirty="0" smtClean="0">
                <a:solidFill>
                  <a:srgbClr val="FC0128"/>
                </a:solidFill>
              </a:rPr>
              <a:t>Class extender</a:t>
            </a:r>
            <a:r>
              <a:rPr lang="en-US" altLang="en-US" dirty="0" smtClean="0"/>
              <a:t> </a:t>
            </a:r>
          </a:p>
          <a:p>
            <a:pPr lvl="1"/>
            <a:r>
              <a:rPr lang="en-US" altLang="en-US" dirty="0" smtClean="0">
                <a:ea typeface="ＭＳ Ｐゴシック" charset="-128"/>
              </a:rPr>
              <a:t>Interested in how to extend a class to solve a new problem or to adapt to a change in the application domain </a:t>
            </a:r>
          </a:p>
          <a:p>
            <a:r>
              <a:rPr lang="en-US" altLang="en-US" dirty="0" smtClean="0">
                <a:solidFill>
                  <a:srgbClr val="FC0128"/>
                </a:solidFill>
              </a:rPr>
              <a:t>Class user</a:t>
            </a:r>
            <a:endParaRPr lang="en-US" altLang="en-US" dirty="0" smtClean="0"/>
          </a:p>
          <a:p>
            <a:pPr lvl="1"/>
            <a:r>
              <a:rPr lang="en-US" altLang="en-US" dirty="0" smtClean="0">
                <a:ea typeface="ＭＳ Ｐゴシック" charset="-128"/>
              </a:rPr>
              <a:t>The class user is interested in the signatures of the class operations and conditions,  under which they can be invoked</a:t>
            </a:r>
          </a:p>
          <a:p>
            <a:pPr lvl="1"/>
            <a:r>
              <a:rPr lang="en-US" altLang="en-US" dirty="0" smtClean="0">
                <a:ea typeface="ＭＳ Ｐゴシック" charset="-128"/>
              </a:rPr>
              <a:t>The class user is not interested in the implementation of the class.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485074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Modeling</a:t>
            </a:r>
            <a:endParaRPr lang="en-US" dirty="0"/>
          </a:p>
        </p:txBody>
      </p:sp>
      <p:sp>
        <p:nvSpPr>
          <p:cNvPr id="3" name="Content Placeholder 2"/>
          <p:cNvSpPr>
            <a:spLocks noGrp="1"/>
          </p:cNvSpPr>
          <p:nvPr>
            <p:ph idx="1"/>
          </p:nvPr>
        </p:nvSpPr>
        <p:spPr/>
        <p:txBody>
          <a:bodyPr>
            <a:normAutofit/>
          </a:bodyPr>
          <a:lstStyle/>
          <a:p>
            <a:r>
              <a:rPr lang="en-US" dirty="0" smtClean="0"/>
              <a:t>Class </a:t>
            </a:r>
            <a:r>
              <a:rPr lang="en-US" dirty="0"/>
              <a:t>based modeling (object modeling) represents the objects that system will manipulate, the operation that will be applied to the objects. The elements of class based modeling are;</a:t>
            </a:r>
          </a:p>
          <a:p>
            <a:pPr lvl="1"/>
            <a:r>
              <a:rPr lang="en-US" dirty="0"/>
              <a:t>Objects</a:t>
            </a:r>
          </a:p>
          <a:p>
            <a:pPr lvl="1"/>
            <a:r>
              <a:rPr lang="en-US" dirty="0"/>
              <a:t>Attributes of objects,</a:t>
            </a:r>
          </a:p>
          <a:p>
            <a:pPr lvl="1"/>
            <a:r>
              <a:rPr lang="en-US" dirty="0"/>
              <a:t>Methods of objects</a:t>
            </a:r>
          </a:p>
          <a:p>
            <a:pPr lvl="1"/>
            <a:r>
              <a:rPr lang="en-US" dirty="0"/>
              <a:t>Relationships between objects</a:t>
            </a:r>
          </a:p>
          <a:p>
            <a:r>
              <a:rPr lang="en-US" dirty="0"/>
              <a:t>To create an Object model of a system you must define all these elements of the system.  </a:t>
            </a: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085774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Analysis</a:t>
            </a:r>
          </a:p>
        </p:txBody>
      </p:sp>
      <p:sp>
        <p:nvSpPr>
          <p:cNvPr id="3" name="Content Placeholder 2"/>
          <p:cNvSpPr>
            <a:spLocks noGrp="1"/>
          </p:cNvSpPr>
          <p:nvPr>
            <p:ph idx="1"/>
          </p:nvPr>
        </p:nvSpPr>
        <p:spPr/>
        <p:txBody>
          <a:bodyPr>
            <a:normAutofit/>
          </a:bodyPr>
          <a:lstStyle/>
          <a:p>
            <a:r>
              <a:rPr lang="en-US" dirty="0"/>
              <a:t>Analysis model is the first technical representation of a system</a:t>
            </a:r>
          </a:p>
          <a:p>
            <a:r>
              <a:rPr lang="en-US" dirty="0" smtClean="0"/>
              <a:t>The </a:t>
            </a:r>
            <a:r>
              <a:rPr lang="en-US" dirty="0"/>
              <a:t>model must </a:t>
            </a:r>
            <a:r>
              <a:rPr lang="en-US" dirty="0" smtClean="0"/>
              <a:t>be:</a:t>
            </a:r>
            <a:endParaRPr lang="en-US" dirty="0"/>
          </a:p>
          <a:p>
            <a:pPr lvl="1"/>
            <a:r>
              <a:rPr lang="en-US" dirty="0"/>
              <a:t>Correct</a:t>
            </a:r>
          </a:p>
          <a:p>
            <a:pPr lvl="1"/>
            <a:r>
              <a:rPr lang="en-US" dirty="0"/>
              <a:t>Complete</a:t>
            </a:r>
          </a:p>
          <a:p>
            <a:pPr lvl="1"/>
            <a:r>
              <a:rPr lang="en-US" dirty="0" smtClean="0"/>
              <a:t>Verifiable</a:t>
            </a:r>
          </a:p>
          <a:p>
            <a:r>
              <a:rPr lang="en-US" dirty="0"/>
              <a:t>The analysis model must achieve four primary objectives</a:t>
            </a:r>
          </a:p>
          <a:p>
            <a:pPr lvl="1"/>
            <a:r>
              <a:rPr lang="en-US" dirty="0"/>
              <a:t>Describe what the customer requires</a:t>
            </a:r>
          </a:p>
          <a:p>
            <a:pPr lvl="1"/>
            <a:r>
              <a:rPr lang="en-US" dirty="0"/>
              <a:t>Establish a basis for creation of software design</a:t>
            </a:r>
          </a:p>
          <a:p>
            <a:pPr lvl="1"/>
            <a:r>
              <a:rPr lang="en-US" dirty="0"/>
              <a:t>Define a set of requirements that can be validated once the software is built</a:t>
            </a:r>
          </a:p>
          <a:p>
            <a:pPr lvl="1"/>
            <a:r>
              <a:rPr lang="en-US" dirty="0"/>
              <a:t>Bridge the gap between system description and software design </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1937595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smtClean="0"/>
              <a:t>CSCI-6620 Software Engineering -Fairleigh Dickinson University</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218" y="434090"/>
            <a:ext cx="10153934" cy="5747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517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Modeling</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behavior of a system can be represented as a function of specific events and time. The dynamic or behavioral model indicates how software will respond to external events.  To create a dynamic model you should perform the following steps;</a:t>
            </a:r>
          </a:p>
          <a:p>
            <a:pPr lvl="1"/>
            <a:r>
              <a:rPr lang="en-US" dirty="0"/>
              <a:t>Evaluate all use cases to fully understand the sequence of interaction within the system</a:t>
            </a:r>
          </a:p>
          <a:p>
            <a:pPr lvl="1"/>
            <a:r>
              <a:rPr lang="en-US" dirty="0"/>
              <a:t>Identify events that drive the interaction sequence and understand how these events relates  to specific objects</a:t>
            </a:r>
          </a:p>
          <a:p>
            <a:pPr lvl="1"/>
            <a:r>
              <a:rPr lang="en-US" dirty="0"/>
              <a:t>Create a sequence for each use case</a:t>
            </a:r>
          </a:p>
          <a:p>
            <a:pPr lvl="1"/>
            <a:r>
              <a:rPr lang="en-US" dirty="0"/>
              <a:t>Build a state diagram for the </a:t>
            </a:r>
            <a:r>
              <a:rPr lang="en-US" dirty="0" smtClean="0"/>
              <a:t>system</a:t>
            </a:r>
          </a:p>
          <a:p>
            <a:pPr lvl="1"/>
            <a:r>
              <a:rPr lang="en-US" dirty="0" smtClean="0"/>
              <a:t>Review the behavior model to verify accuracy and consistency</a:t>
            </a:r>
            <a:endParaRPr lang="en-US" dirty="0"/>
          </a:p>
          <a:p>
            <a:endParaRPr lang="en-US" b="1"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36173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altLang="en-US" smtClean="0"/>
              <a:t>Dynamic Modeling with UML</a:t>
            </a:r>
          </a:p>
        </p:txBody>
      </p:sp>
      <p:sp>
        <p:nvSpPr>
          <p:cNvPr id="11269" name="Rectangle 5"/>
          <p:cNvSpPr>
            <a:spLocks noGrp="1" noChangeArrowheads="1"/>
          </p:cNvSpPr>
          <p:nvPr>
            <p:ph type="body" idx="1"/>
          </p:nvPr>
        </p:nvSpPr>
        <p:spPr>
          <a:xfrm>
            <a:off x="521647" y="2143836"/>
            <a:ext cx="10193867" cy="2387221"/>
          </a:xfrm>
        </p:spPr>
        <p:txBody>
          <a:bodyPr/>
          <a:lstStyle/>
          <a:p>
            <a:r>
              <a:rPr lang="en-US" altLang="en-US" dirty="0" smtClean="0"/>
              <a:t>Two UML diagrams types for dynamic modeling:</a:t>
            </a:r>
          </a:p>
          <a:p>
            <a:pPr lvl="1"/>
            <a:r>
              <a:rPr lang="en-US" altLang="en-US" dirty="0" smtClean="0">
                <a:solidFill>
                  <a:srgbClr val="2E10FF"/>
                </a:solidFill>
                <a:ea typeface="ＭＳ Ｐゴシック" charset="-128"/>
              </a:rPr>
              <a:t>Interaction diagrams</a:t>
            </a:r>
            <a:r>
              <a:rPr lang="en-US" altLang="en-US" dirty="0" smtClean="0">
                <a:ea typeface="ＭＳ Ｐゴシック" charset="-128"/>
              </a:rPr>
              <a:t> describe the dynamic behavior </a:t>
            </a:r>
            <a:r>
              <a:rPr lang="en-US" altLang="en-US" i="1" dirty="0" smtClean="0">
                <a:ea typeface="ＭＳ Ｐゴシック" charset="-128"/>
              </a:rPr>
              <a:t>between</a:t>
            </a:r>
            <a:r>
              <a:rPr lang="en-US" altLang="en-US" dirty="0" smtClean="0">
                <a:ea typeface="ＭＳ Ｐゴシック" charset="-128"/>
              </a:rPr>
              <a:t> objects</a:t>
            </a:r>
          </a:p>
          <a:p>
            <a:pPr lvl="1"/>
            <a:r>
              <a:rPr lang="en-US" altLang="en-US" dirty="0" smtClean="0">
                <a:solidFill>
                  <a:srgbClr val="2E10FF"/>
                </a:solidFill>
                <a:ea typeface="ＭＳ Ｐゴシック" charset="-128"/>
              </a:rPr>
              <a:t>State </a:t>
            </a:r>
            <a:r>
              <a:rPr lang="en-US" altLang="en-US" dirty="0" smtClean="0">
                <a:solidFill>
                  <a:srgbClr val="2E10FF"/>
                </a:solidFill>
                <a:ea typeface="ＭＳ Ｐゴシック" charset="-128"/>
              </a:rPr>
              <a:t>machine </a:t>
            </a:r>
            <a:r>
              <a:rPr lang="en-US" altLang="en-US" dirty="0" smtClean="0">
                <a:solidFill>
                  <a:srgbClr val="2E10FF"/>
                </a:solidFill>
                <a:ea typeface="ＭＳ Ｐゴシック" charset="-128"/>
              </a:rPr>
              <a:t>diagrams</a:t>
            </a:r>
            <a:r>
              <a:rPr lang="en-US" altLang="en-US" dirty="0" smtClean="0">
                <a:ea typeface="ＭＳ Ｐゴシック" charset="-128"/>
              </a:rPr>
              <a:t> describe the dynamic behavior </a:t>
            </a:r>
            <a:r>
              <a:rPr lang="en-US" altLang="en-US" i="1" dirty="0" smtClean="0">
                <a:ea typeface="ＭＳ Ｐゴシック" charset="-128"/>
              </a:rPr>
              <a:t>of a single object.</a:t>
            </a:r>
            <a:endParaRPr lang="en-US" altLang="en-US" dirty="0"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66214379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Grp="1" noChangeArrowheads="1"/>
          </p:cNvSpPr>
          <p:nvPr>
            <p:ph type="title"/>
          </p:nvPr>
        </p:nvSpPr>
        <p:spPr/>
        <p:txBody>
          <a:bodyPr/>
          <a:lstStyle/>
          <a:p>
            <a:r>
              <a:rPr lang="en-US" altLang="en-US" dirty="0" smtClean="0"/>
              <a:t>UML Interaction Diagrams</a:t>
            </a:r>
          </a:p>
        </p:txBody>
      </p:sp>
      <p:sp>
        <p:nvSpPr>
          <p:cNvPr id="31747" name="Rectangle 9"/>
          <p:cNvSpPr>
            <a:spLocks noGrp="1" noChangeArrowheads="1"/>
          </p:cNvSpPr>
          <p:nvPr>
            <p:ph type="body" idx="1"/>
          </p:nvPr>
        </p:nvSpPr>
        <p:spPr/>
        <p:txBody>
          <a:bodyPr/>
          <a:lstStyle/>
          <a:p>
            <a:r>
              <a:rPr lang="en-US" altLang="en-US" dirty="0" smtClean="0"/>
              <a:t>Two types of interaction diagrams:</a:t>
            </a:r>
          </a:p>
          <a:p>
            <a:pPr lvl="1"/>
            <a:r>
              <a:rPr lang="en-US" altLang="en-US" dirty="0" smtClean="0">
                <a:solidFill>
                  <a:srgbClr val="2E10FF"/>
                </a:solidFill>
                <a:ea typeface="ＭＳ Ｐゴシック" charset="-128"/>
              </a:rPr>
              <a:t>Sequence Diagram:</a:t>
            </a:r>
            <a:r>
              <a:rPr lang="en-US" altLang="en-US" dirty="0" smtClean="0">
                <a:ea typeface="ＭＳ Ｐゴシック" charset="-128"/>
              </a:rPr>
              <a:t> </a:t>
            </a:r>
          </a:p>
          <a:p>
            <a:pPr lvl="2"/>
            <a:r>
              <a:rPr lang="en-US" altLang="en-US" dirty="0" smtClean="0">
                <a:ea typeface="ＭＳ Ｐゴシック" charset="-128"/>
              </a:rPr>
              <a:t>Describes the dynamic behavior of several objects over time</a:t>
            </a:r>
          </a:p>
          <a:p>
            <a:pPr lvl="2"/>
            <a:r>
              <a:rPr lang="en-US" altLang="en-US" dirty="0" smtClean="0">
                <a:ea typeface="ＭＳ Ｐゴシック" charset="-128"/>
              </a:rPr>
              <a:t>Good for real-time specifications </a:t>
            </a:r>
          </a:p>
          <a:p>
            <a:pPr lvl="1"/>
            <a:r>
              <a:rPr lang="en-US" altLang="en-US" dirty="0" smtClean="0">
                <a:solidFill>
                  <a:srgbClr val="2E10FF"/>
                </a:solidFill>
                <a:ea typeface="ＭＳ Ｐゴシック" charset="-128"/>
              </a:rPr>
              <a:t>Collaboration Diagram:</a:t>
            </a:r>
            <a:r>
              <a:rPr lang="en-US" altLang="en-US" dirty="0" smtClean="0">
                <a:ea typeface="ＭＳ Ｐゴシック" charset="-128"/>
              </a:rPr>
              <a:t> </a:t>
            </a:r>
          </a:p>
          <a:p>
            <a:pPr lvl="2"/>
            <a:r>
              <a:rPr lang="en-US" altLang="en-US" dirty="0" smtClean="0">
                <a:ea typeface="ＭＳ Ｐゴシック" charset="-128"/>
              </a:rPr>
              <a:t>Shows the temporal relationship among objects </a:t>
            </a:r>
          </a:p>
          <a:p>
            <a:pPr lvl="2"/>
            <a:r>
              <a:rPr lang="en-US" altLang="en-US" dirty="0" smtClean="0">
                <a:ea typeface="ＭＳ Ｐゴシック" charset="-128"/>
              </a:rPr>
              <a:t>Position of objects is based on the position of the classes in the UML class diagram. </a:t>
            </a:r>
          </a:p>
          <a:p>
            <a:pPr lvl="2"/>
            <a:r>
              <a:rPr lang="en-US" altLang="en-US" dirty="0" smtClean="0">
                <a:ea typeface="ＭＳ Ｐゴシック" charset="-128"/>
              </a:rPr>
              <a:t>Does not show time</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3578155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r>
              <a:rPr lang="en-US" altLang="en-US" smtClean="0"/>
              <a:t>UML State Chart Diagram</a:t>
            </a:r>
          </a:p>
        </p:txBody>
      </p:sp>
      <p:sp>
        <p:nvSpPr>
          <p:cNvPr id="33795" name="Rectangle 5"/>
          <p:cNvSpPr>
            <a:spLocks noGrp="1" noChangeArrowheads="1"/>
          </p:cNvSpPr>
          <p:nvPr>
            <p:ph type="body" idx="1"/>
          </p:nvPr>
        </p:nvSpPr>
        <p:spPr/>
        <p:txBody>
          <a:bodyPr/>
          <a:lstStyle/>
          <a:p>
            <a:r>
              <a:rPr lang="en-US" altLang="en-US" smtClean="0">
                <a:solidFill>
                  <a:srgbClr val="2E10FF"/>
                </a:solidFill>
              </a:rPr>
              <a:t>State </a:t>
            </a:r>
            <a:r>
              <a:rPr lang="en-US" altLang="en-US" smtClean="0">
                <a:solidFill>
                  <a:srgbClr val="2E10FF"/>
                </a:solidFill>
              </a:rPr>
              <a:t>Machine </a:t>
            </a:r>
            <a:r>
              <a:rPr lang="en-US" altLang="en-US" dirty="0" smtClean="0">
                <a:solidFill>
                  <a:srgbClr val="2E10FF"/>
                </a:solidFill>
              </a:rPr>
              <a:t>Diagram:</a:t>
            </a:r>
            <a:r>
              <a:rPr lang="en-US" altLang="en-US" dirty="0" smtClean="0"/>
              <a:t> </a:t>
            </a:r>
          </a:p>
          <a:p>
            <a:pPr lvl="1"/>
            <a:r>
              <a:rPr lang="en-US" altLang="en-US" dirty="0" smtClean="0">
                <a:ea typeface="ＭＳ Ｐゴシック" charset="-128"/>
              </a:rPr>
              <a:t>A state machine that describes the response of an object of a given class to the receipt of outside stimuli (Events). </a:t>
            </a:r>
          </a:p>
          <a:p>
            <a:r>
              <a:rPr lang="en-US" altLang="en-US" dirty="0" smtClean="0">
                <a:solidFill>
                  <a:srgbClr val="2E10FF"/>
                </a:solidFill>
              </a:rPr>
              <a:t>Activity Diagram:</a:t>
            </a:r>
            <a:r>
              <a:rPr lang="en-US" altLang="en-US" dirty="0" smtClean="0"/>
              <a:t>  </a:t>
            </a:r>
          </a:p>
          <a:p>
            <a:pPr lvl="1"/>
            <a:r>
              <a:rPr lang="en-US" altLang="en-US" dirty="0" smtClean="0">
                <a:ea typeface="ＭＳ Ｐゴシック" charset="-128"/>
              </a:rPr>
              <a:t>A special  type of state chart diagram, where all states are action states (Moore Automaton).</a:t>
            </a:r>
          </a:p>
          <a:p>
            <a:endParaRPr lang="en-US" altLang="en-US" dirty="0"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326820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457200" y="3340100"/>
            <a:ext cx="540173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35843" name="Rectangle 9"/>
          <p:cNvSpPr>
            <a:spLocks noGrp="1" noChangeArrowheads="1"/>
          </p:cNvSpPr>
          <p:nvPr>
            <p:ph type="title"/>
          </p:nvPr>
        </p:nvSpPr>
        <p:spPr/>
        <p:txBody>
          <a:bodyPr/>
          <a:lstStyle/>
          <a:p>
            <a:r>
              <a:rPr lang="en-US" altLang="en-US" smtClean="0"/>
              <a:t>Dynamic Modeling</a:t>
            </a:r>
          </a:p>
        </p:txBody>
      </p:sp>
      <p:sp>
        <p:nvSpPr>
          <p:cNvPr id="13322" name="Rectangle 10"/>
          <p:cNvSpPr>
            <a:spLocks noGrp="1" noChangeArrowheads="1"/>
          </p:cNvSpPr>
          <p:nvPr>
            <p:ph type="body" idx="1"/>
          </p:nvPr>
        </p:nvSpPr>
        <p:spPr/>
        <p:txBody>
          <a:bodyPr/>
          <a:lstStyle/>
          <a:p>
            <a:r>
              <a:rPr lang="en-US" altLang="en-US" dirty="0" smtClean="0"/>
              <a:t>Definition of a dynamic model: </a:t>
            </a:r>
          </a:p>
          <a:p>
            <a:pPr lvl="1"/>
            <a:r>
              <a:rPr lang="en-US" altLang="en-US" dirty="0" smtClean="0">
                <a:ea typeface="ＭＳ Ｐゴシック" charset="-128"/>
              </a:rPr>
              <a:t>Describes the components of the system that have interesting dynamic behavior</a:t>
            </a:r>
          </a:p>
          <a:p>
            <a:r>
              <a:rPr lang="en-US" altLang="en-US" dirty="0" smtClean="0"/>
              <a:t>The dynamic model is described with</a:t>
            </a:r>
          </a:p>
          <a:p>
            <a:pPr lvl="1"/>
            <a:r>
              <a:rPr lang="en-US" altLang="en-US" dirty="0" smtClean="0">
                <a:ea typeface="ＭＳ Ｐゴシック" charset="-128"/>
              </a:rPr>
              <a:t>State diagrams: One state diagram for each class  with interesting dynamic behavior </a:t>
            </a:r>
          </a:p>
          <a:p>
            <a:pPr lvl="2"/>
            <a:r>
              <a:rPr lang="en-US" altLang="en-US" dirty="0" smtClean="0">
                <a:ea typeface="ＭＳ Ｐゴシック" charset="-128"/>
              </a:rPr>
              <a:t>Classes without interesting dynamic behavior are not modeled with state diagrams</a:t>
            </a:r>
          </a:p>
          <a:p>
            <a:pPr lvl="1"/>
            <a:r>
              <a:rPr lang="en-US" altLang="en-US" dirty="0" smtClean="0">
                <a:ea typeface="ＭＳ Ｐゴシック" charset="-128"/>
              </a:rPr>
              <a:t>Sequence diagrams: For the interaction between classes </a:t>
            </a:r>
          </a:p>
          <a:p>
            <a:r>
              <a:rPr lang="en-US" altLang="en-US" dirty="0" smtClean="0"/>
              <a:t>Purpose: </a:t>
            </a:r>
          </a:p>
          <a:p>
            <a:pPr lvl="1"/>
            <a:r>
              <a:rPr lang="en-US" altLang="en-US" dirty="0" smtClean="0">
                <a:ea typeface="ＭＳ Ｐゴシック" charset="-128"/>
              </a:rPr>
              <a:t>Detect and supply operations for the object model.</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971615699"/>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p:txBody>
          <a:bodyPr/>
          <a:lstStyle/>
          <a:p>
            <a:r>
              <a:rPr lang="en-US" altLang="en-US" smtClean="0"/>
              <a:t>How do we detect Operations?</a:t>
            </a:r>
          </a:p>
        </p:txBody>
      </p:sp>
      <p:sp>
        <p:nvSpPr>
          <p:cNvPr id="37891" name="Rectangle 6"/>
          <p:cNvSpPr>
            <a:spLocks noGrp="1" noChangeArrowheads="1"/>
          </p:cNvSpPr>
          <p:nvPr>
            <p:ph type="body" idx="1"/>
          </p:nvPr>
        </p:nvSpPr>
        <p:spPr/>
        <p:txBody>
          <a:bodyPr/>
          <a:lstStyle/>
          <a:p>
            <a:endParaRPr lang="en-US" altLang="en-US" dirty="0" smtClean="0"/>
          </a:p>
          <a:p>
            <a:r>
              <a:rPr lang="en-US" altLang="en-US" dirty="0" smtClean="0"/>
              <a:t>We look for objects, which are interacting and extract their “protocol” </a:t>
            </a:r>
          </a:p>
          <a:p>
            <a:r>
              <a:rPr lang="en-US" altLang="en-US" dirty="0" smtClean="0"/>
              <a:t>We look for objects, who have interesting behavior on their own</a:t>
            </a:r>
          </a:p>
          <a:p>
            <a:r>
              <a:rPr lang="en-US" altLang="en-US" dirty="0" smtClean="0"/>
              <a:t>Good starting point: Flow of events in a use case description</a:t>
            </a:r>
          </a:p>
          <a:p>
            <a:r>
              <a:rPr lang="en-US" altLang="en-US" dirty="0" smtClean="0"/>
              <a:t>From the flow of </a:t>
            </a:r>
            <a:r>
              <a:rPr lang="en-US" altLang="en-US" dirty="0" smtClean="0">
                <a:solidFill>
                  <a:srgbClr val="FF0000"/>
                </a:solidFill>
              </a:rPr>
              <a:t>events</a:t>
            </a:r>
            <a:r>
              <a:rPr lang="en-US" altLang="en-US" dirty="0" smtClean="0"/>
              <a:t> we proceed to the sequence diagram to find the </a:t>
            </a:r>
            <a:r>
              <a:rPr lang="en-US" altLang="en-US" dirty="0" smtClean="0">
                <a:solidFill>
                  <a:srgbClr val="FF0000"/>
                </a:solidFill>
              </a:rPr>
              <a:t>participating objects.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749683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smtClean="0"/>
              <a:t>What is an Event?</a:t>
            </a:r>
          </a:p>
        </p:txBody>
      </p:sp>
      <p:sp>
        <p:nvSpPr>
          <p:cNvPr id="16389" name="Rectangle 5"/>
          <p:cNvSpPr>
            <a:spLocks noGrp="1" noChangeArrowheads="1"/>
          </p:cNvSpPr>
          <p:nvPr>
            <p:ph type="body" idx="1"/>
          </p:nvPr>
        </p:nvSpPr>
        <p:spPr/>
        <p:txBody>
          <a:bodyPr/>
          <a:lstStyle/>
          <a:p>
            <a:r>
              <a:rPr lang="en-US" altLang="en-US" smtClean="0"/>
              <a:t>Something that happens at a point in time</a:t>
            </a:r>
          </a:p>
          <a:p>
            <a:r>
              <a:rPr lang="en-US" altLang="en-US" smtClean="0"/>
              <a:t>An event sends information from one object to another</a:t>
            </a:r>
          </a:p>
          <a:p>
            <a:r>
              <a:rPr lang="en-US" altLang="en-US" smtClean="0"/>
              <a:t>Events  can have associations with each other: </a:t>
            </a:r>
          </a:p>
          <a:p>
            <a:pPr lvl="1"/>
            <a:r>
              <a:rPr lang="en-US" altLang="en-US" smtClean="0">
                <a:ea typeface="ＭＳ Ｐゴシック" charset="-128"/>
              </a:rPr>
              <a:t>Causally related: </a:t>
            </a:r>
          </a:p>
          <a:p>
            <a:pPr lvl="2"/>
            <a:r>
              <a:rPr lang="en-US" altLang="en-US" smtClean="0">
                <a:ea typeface="ＭＳ Ｐゴシック" charset="-128"/>
              </a:rPr>
              <a:t>An event happens always before another event</a:t>
            </a:r>
          </a:p>
          <a:p>
            <a:pPr lvl="2"/>
            <a:r>
              <a:rPr lang="en-US" altLang="en-US" smtClean="0">
                <a:ea typeface="ＭＳ Ｐゴシック" charset="-128"/>
              </a:rPr>
              <a:t>An event happens always after another event</a:t>
            </a:r>
          </a:p>
          <a:p>
            <a:pPr lvl="1"/>
            <a:r>
              <a:rPr lang="en-US" altLang="en-US" smtClean="0">
                <a:ea typeface="ＭＳ Ｐゴシック" charset="-128"/>
              </a:rPr>
              <a:t>Causally unrelated: </a:t>
            </a:r>
          </a:p>
          <a:p>
            <a:pPr lvl="2"/>
            <a:r>
              <a:rPr lang="en-US" altLang="en-US" smtClean="0">
                <a:ea typeface="ＭＳ Ｐゴシック" charset="-128"/>
              </a:rPr>
              <a:t>Events that happen concurrently </a:t>
            </a:r>
          </a:p>
          <a:p>
            <a:r>
              <a:rPr lang="en-US" altLang="en-US" smtClean="0"/>
              <a:t>Events can also be grouped in event classes with a hierarchical structure =&gt; Event taxonomy</a:t>
            </a:r>
          </a:p>
          <a:p>
            <a:endParaRPr lang="en-US" altLang="en-US"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50765188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p>
            <a:r>
              <a:rPr lang="en-US" altLang="en-US" smtClean="0"/>
              <a:t>Sequence Diagram</a:t>
            </a:r>
          </a:p>
        </p:txBody>
      </p:sp>
      <p:sp>
        <p:nvSpPr>
          <p:cNvPr id="17415" name="Rectangle 7"/>
          <p:cNvSpPr>
            <a:spLocks noGrp="1" noChangeArrowheads="1"/>
          </p:cNvSpPr>
          <p:nvPr>
            <p:ph type="body" idx="1"/>
          </p:nvPr>
        </p:nvSpPr>
        <p:spPr>
          <a:xfrm>
            <a:off x="838200" y="1825624"/>
            <a:ext cx="10515600" cy="3087569"/>
          </a:xfrm>
        </p:spPr>
        <p:txBody>
          <a:bodyPr>
            <a:normAutofit/>
          </a:bodyPr>
          <a:lstStyle/>
          <a:p>
            <a:r>
              <a:rPr lang="en-US" altLang="en-US" dirty="0" smtClean="0"/>
              <a:t>A </a:t>
            </a:r>
            <a:r>
              <a:rPr lang="en-US" altLang="en-US" dirty="0" smtClean="0">
                <a:solidFill>
                  <a:srgbClr val="2E10FF"/>
                </a:solidFill>
              </a:rPr>
              <a:t>sequence diagram</a:t>
            </a:r>
            <a:r>
              <a:rPr lang="en-US" altLang="en-US" dirty="0" smtClean="0"/>
              <a:t> is a graphical description of the objects participating in a use case using a DAG notation</a:t>
            </a:r>
          </a:p>
          <a:p>
            <a:r>
              <a:rPr lang="en-US" altLang="en-US" dirty="0" smtClean="0"/>
              <a:t>Heuristic for finding participating objects:</a:t>
            </a:r>
          </a:p>
          <a:p>
            <a:pPr lvl="1"/>
            <a:r>
              <a:rPr lang="en-US" altLang="en-US" dirty="0" smtClean="0">
                <a:ea typeface="ＭＳ Ｐゴシック" charset="-128"/>
              </a:rPr>
              <a:t>A event always has a sender and a receiver </a:t>
            </a:r>
          </a:p>
          <a:p>
            <a:pPr lvl="1"/>
            <a:r>
              <a:rPr lang="en-US" altLang="en-US" dirty="0" smtClean="0">
                <a:ea typeface="ＭＳ Ｐゴシック" charset="-128"/>
              </a:rPr>
              <a:t>Find them for each event =&gt; These are the objects participating in the use case.</a:t>
            </a:r>
          </a:p>
          <a:p>
            <a:r>
              <a:rPr lang="en-US" altLang="en-US" dirty="0" smtClean="0"/>
              <a:t>Sequence </a:t>
            </a:r>
            <a:r>
              <a:rPr lang="en-US" altLang="en-US" dirty="0"/>
              <a:t>diagrams are derived from use cases </a:t>
            </a:r>
            <a:endParaRPr lang="en-US" altLang="en-US" dirty="0" smtClean="0">
              <a:ea typeface="ＭＳ Ｐゴシック" charset="-128"/>
            </a:endParaRPr>
          </a:p>
          <a:p>
            <a:endParaRPr lang="en-US" altLang="en-US" dirty="0"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40125851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erdalk\Desktop\F.Dicksan.University\SE\115047-0136066836_pp2\Bruegge JPG\fig05_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6728"/>
            <a:ext cx="11277600" cy="603231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909443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Analysis</a:t>
            </a:r>
          </a:p>
        </p:txBody>
      </p:sp>
      <p:sp>
        <p:nvSpPr>
          <p:cNvPr id="3" name="Content Placeholder 2"/>
          <p:cNvSpPr>
            <a:spLocks noGrp="1"/>
          </p:cNvSpPr>
          <p:nvPr>
            <p:ph idx="1"/>
          </p:nvPr>
        </p:nvSpPr>
        <p:spPr/>
        <p:txBody>
          <a:bodyPr>
            <a:normAutofit fontScale="92500" lnSpcReduction="10000"/>
          </a:bodyPr>
          <a:lstStyle/>
          <a:p>
            <a:r>
              <a:rPr lang="en-US" dirty="0"/>
              <a:t>Developers formalize the requirements specification produced </a:t>
            </a:r>
            <a:r>
              <a:rPr lang="en-US" dirty="0" smtClean="0"/>
              <a:t>during requirements </a:t>
            </a:r>
            <a:r>
              <a:rPr lang="en-US" dirty="0"/>
              <a:t>elicitation </a:t>
            </a:r>
            <a:endParaRPr lang="en-US" dirty="0" smtClean="0"/>
          </a:p>
          <a:p>
            <a:r>
              <a:rPr lang="en-US" dirty="0"/>
              <a:t>Developers</a:t>
            </a:r>
            <a:r>
              <a:rPr lang="en-US" dirty="0" smtClean="0"/>
              <a:t> examine </a:t>
            </a:r>
            <a:r>
              <a:rPr lang="en-US" dirty="0"/>
              <a:t>in more detail boundary conditions and exceptional cases.</a:t>
            </a:r>
          </a:p>
          <a:p>
            <a:r>
              <a:rPr lang="en-US" dirty="0"/>
              <a:t>Developers validate, correct and clarify the requirements specification if any errors </a:t>
            </a:r>
            <a:r>
              <a:rPr lang="en-US" dirty="0" smtClean="0"/>
              <a:t>or ambiguities </a:t>
            </a:r>
            <a:r>
              <a:rPr lang="en-US" dirty="0"/>
              <a:t>are found. </a:t>
            </a:r>
            <a:endParaRPr lang="en-US" dirty="0" smtClean="0"/>
          </a:p>
          <a:p>
            <a:r>
              <a:rPr lang="en-US" dirty="0" smtClean="0"/>
              <a:t>The </a:t>
            </a:r>
            <a:r>
              <a:rPr lang="en-US" dirty="0"/>
              <a:t>client and the user are usually involved in this activity when </a:t>
            </a:r>
            <a:r>
              <a:rPr lang="en-US" dirty="0" smtClean="0"/>
              <a:t>the requirements </a:t>
            </a:r>
            <a:r>
              <a:rPr lang="en-US" dirty="0"/>
              <a:t>specification must be changed and when additional information must be </a:t>
            </a:r>
            <a:r>
              <a:rPr lang="en-US" dirty="0" smtClean="0"/>
              <a:t>gathered.</a:t>
            </a:r>
          </a:p>
          <a:p>
            <a:r>
              <a:rPr lang="en-US" dirty="0"/>
              <a:t>In object-oriented analysis, developers build a model describing the application </a:t>
            </a:r>
            <a:r>
              <a:rPr lang="en-US" dirty="0" smtClean="0"/>
              <a:t>domain.</a:t>
            </a:r>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371669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erdalk\Desktop\F.Dicksan.University\SE\115047-0136066836_pp2\Bruegge JPG\fig05_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95263"/>
            <a:ext cx="11163300" cy="64674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3387369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erdalk\Desktop\F.Dicksan.University\SE\115047-0136066836_pp2\Bruegge JPG\fig05_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366713"/>
            <a:ext cx="11220450" cy="61245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7945766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erdalk\Desktop\F.Dicksan.University\SE\115047-0136066836_pp2\Bruegge JPG\fig05_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528638"/>
            <a:ext cx="11239500" cy="58007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135877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erdalk\Desktop\F.Dicksan.University\SE\115047-0136066836_pp2\Bruegge JPG\fig05_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364"/>
            <a:ext cx="11682483" cy="648268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135877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t>Heuristics for Sequence Diagrams</a:t>
            </a:r>
          </a:p>
        </p:txBody>
      </p:sp>
      <p:sp>
        <p:nvSpPr>
          <p:cNvPr id="80901" name="Rectangle 5"/>
          <p:cNvSpPr>
            <a:spLocks noChangeArrowheads="1"/>
          </p:cNvSpPr>
          <p:nvPr/>
        </p:nvSpPr>
        <p:spPr bwMode="auto">
          <a:xfrm>
            <a:off x="508000" y="3124200"/>
            <a:ext cx="11379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charset="-128"/>
              </a:defRPr>
            </a:lvl1pPr>
            <a:lvl2pPr>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nSpc>
                <a:spcPct val="110000"/>
              </a:lnSpc>
              <a:buFontTx/>
              <a:buChar char="•"/>
            </a:pPr>
            <a:r>
              <a:rPr lang="en-US" altLang="en-US" b="0" dirty="0">
                <a:latin typeface="Verdana" charset="0"/>
              </a:rPr>
              <a:t> </a:t>
            </a:r>
            <a:r>
              <a:rPr lang="en-US" altLang="en-US" b="0" dirty="0">
                <a:solidFill>
                  <a:srgbClr val="FF0000"/>
                </a:solidFill>
                <a:latin typeface="Verdana" charset="0"/>
              </a:rPr>
              <a:t>Creation of objects:</a:t>
            </a:r>
            <a:endParaRPr lang="en-US" altLang="en-US" b="0" dirty="0">
              <a:latin typeface="Verdana" charset="0"/>
            </a:endParaRPr>
          </a:p>
          <a:p>
            <a:pPr lvl="1">
              <a:lnSpc>
                <a:spcPct val="110000"/>
              </a:lnSpc>
              <a:buFontTx/>
              <a:buChar char="•"/>
            </a:pPr>
            <a:r>
              <a:rPr lang="en-US" altLang="en-US" b="0" dirty="0">
                <a:latin typeface="Verdana" charset="0"/>
              </a:rPr>
              <a:t> Create control objects at beginning of event flow</a:t>
            </a:r>
          </a:p>
          <a:p>
            <a:pPr lvl="1">
              <a:lnSpc>
                <a:spcPct val="110000"/>
              </a:lnSpc>
              <a:buFontTx/>
              <a:buChar char="•"/>
            </a:pPr>
            <a:r>
              <a:rPr lang="en-US" altLang="en-US" b="0" dirty="0">
                <a:latin typeface="Verdana" charset="0"/>
              </a:rPr>
              <a:t> The control objects create the boundary objects</a:t>
            </a:r>
          </a:p>
          <a:p>
            <a:pPr>
              <a:lnSpc>
                <a:spcPct val="110000"/>
              </a:lnSpc>
              <a:buFontTx/>
              <a:buChar char="•"/>
            </a:pPr>
            <a:r>
              <a:rPr lang="en-US" altLang="en-US" b="0" dirty="0">
                <a:solidFill>
                  <a:srgbClr val="FF0000"/>
                </a:solidFill>
                <a:latin typeface="Verdana" charset="0"/>
              </a:rPr>
              <a:t> Access of objects:</a:t>
            </a:r>
            <a:endParaRPr lang="en-US" altLang="en-US" b="0" dirty="0">
              <a:latin typeface="Verdana" charset="0"/>
            </a:endParaRPr>
          </a:p>
          <a:p>
            <a:pPr lvl="1">
              <a:lnSpc>
                <a:spcPct val="110000"/>
              </a:lnSpc>
              <a:buFontTx/>
              <a:buChar char="•"/>
            </a:pPr>
            <a:r>
              <a:rPr lang="en-US" altLang="en-US" b="0" dirty="0">
                <a:latin typeface="Verdana" charset="0"/>
              </a:rPr>
              <a:t> Entity objects can be accessed by control and boundary objects</a:t>
            </a:r>
          </a:p>
          <a:p>
            <a:pPr lvl="1">
              <a:lnSpc>
                <a:spcPct val="110000"/>
              </a:lnSpc>
              <a:buFontTx/>
              <a:buChar char="•"/>
            </a:pPr>
            <a:r>
              <a:rPr lang="en-US" altLang="en-US" b="0" dirty="0">
                <a:latin typeface="Verdana" charset="0"/>
              </a:rPr>
              <a:t> Entity objects should not access boundary or control objects.</a:t>
            </a:r>
          </a:p>
          <a:p>
            <a:pPr lvl="1">
              <a:lnSpc>
                <a:spcPct val="110000"/>
              </a:lnSpc>
              <a:buFontTx/>
              <a:buChar char="•"/>
            </a:pPr>
            <a:endParaRPr lang="en-US" altLang="en-US" b="0" dirty="0">
              <a:latin typeface="Verdana" charset="0"/>
            </a:endParaRPr>
          </a:p>
        </p:txBody>
      </p:sp>
      <p:sp>
        <p:nvSpPr>
          <p:cNvPr id="80902" name="Rectangle 6"/>
          <p:cNvSpPr>
            <a:spLocks noChangeArrowheads="1"/>
          </p:cNvSpPr>
          <p:nvPr/>
        </p:nvSpPr>
        <p:spPr bwMode="auto">
          <a:xfrm>
            <a:off x="778933" y="1066800"/>
            <a:ext cx="1100666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charset="-128"/>
              </a:defRPr>
            </a:lvl1pPr>
            <a:lvl2pPr>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buFontTx/>
              <a:buChar char="•"/>
            </a:pPr>
            <a:r>
              <a:rPr lang="en-US" altLang="en-US" b="0" dirty="0">
                <a:solidFill>
                  <a:srgbClr val="FF0000"/>
                </a:solidFill>
                <a:latin typeface="Verdana" charset="0"/>
              </a:rPr>
              <a:t> Layout:</a:t>
            </a:r>
            <a:r>
              <a:rPr lang="en-US" altLang="en-US" b="0" dirty="0">
                <a:latin typeface="Verdana" charset="0"/>
              </a:rPr>
              <a:t> </a:t>
            </a:r>
          </a:p>
          <a:p>
            <a:pPr lvl="1"/>
            <a:r>
              <a:rPr lang="en-US" altLang="en-US" b="0" dirty="0">
                <a:solidFill>
                  <a:srgbClr val="2E10FF"/>
                </a:solidFill>
                <a:latin typeface="Verdana" charset="0"/>
              </a:rPr>
              <a:t>1st column</a:t>
            </a:r>
            <a:r>
              <a:rPr lang="en-US" altLang="en-US" b="0" dirty="0">
                <a:latin typeface="Verdana" charset="0"/>
              </a:rPr>
              <a:t>: Should be the </a:t>
            </a:r>
            <a:r>
              <a:rPr lang="en-US" altLang="en-US" b="0" dirty="0">
                <a:solidFill>
                  <a:srgbClr val="2E10FF"/>
                </a:solidFill>
                <a:latin typeface="Verdana" charset="0"/>
              </a:rPr>
              <a:t>actor</a:t>
            </a:r>
            <a:r>
              <a:rPr lang="en-US" altLang="en-US" b="0" dirty="0">
                <a:latin typeface="Verdana" charset="0"/>
              </a:rPr>
              <a:t> of the use case</a:t>
            </a:r>
          </a:p>
          <a:p>
            <a:pPr lvl="1"/>
            <a:r>
              <a:rPr lang="en-US" altLang="en-US" b="0" dirty="0">
                <a:solidFill>
                  <a:srgbClr val="2E10FF"/>
                </a:solidFill>
                <a:latin typeface="Verdana" charset="0"/>
              </a:rPr>
              <a:t>2nd column</a:t>
            </a:r>
            <a:r>
              <a:rPr lang="en-US" altLang="en-US" b="0" dirty="0">
                <a:latin typeface="Verdana" charset="0"/>
              </a:rPr>
              <a:t>: Should be a </a:t>
            </a:r>
            <a:r>
              <a:rPr lang="en-US" altLang="en-US" b="0" dirty="0">
                <a:solidFill>
                  <a:srgbClr val="2E10FF"/>
                </a:solidFill>
                <a:latin typeface="Verdana" charset="0"/>
              </a:rPr>
              <a:t>boundary object</a:t>
            </a:r>
            <a:r>
              <a:rPr lang="en-US" altLang="en-US" b="0" dirty="0">
                <a:latin typeface="Verdana" charset="0"/>
              </a:rPr>
              <a:t> </a:t>
            </a:r>
          </a:p>
          <a:p>
            <a:pPr lvl="1"/>
            <a:r>
              <a:rPr lang="en-US" altLang="en-US" b="0" dirty="0">
                <a:solidFill>
                  <a:srgbClr val="2E10FF"/>
                </a:solidFill>
                <a:latin typeface="Verdana" charset="0"/>
              </a:rPr>
              <a:t>3rd column</a:t>
            </a:r>
            <a:r>
              <a:rPr lang="en-US" altLang="en-US" b="0" dirty="0">
                <a:latin typeface="Verdana" charset="0"/>
              </a:rPr>
              <a:t>: Should be the </a:t>
            </a:r>
            <a:r>
              <a:rPr lang="en-US" altLang="en-US" b="0" dirty="0">
                <a:solidFill>
                  <a:srgbClr val="2E10FF"/>
                </a:solidFill>
                <a:latin typeface="Verdana" charset="0"/>
              </a:rPr>
              <a:t>control</a:t>
            </a:r>
            <a:r>
              <a:rPr lang="en-US" altLang="en-US" b="0" dirty="0">
                <a:solidFill>
                  <a:srgbClr val="FF0000"/>
                </a:solidFill>
                <a:latin typeface="Verdana" charset="0"/>
              </a:rPr>
              <a:t> </a:t>
            </a:r>
            <a:r>
              <a:rPr lang="en-US" altLang="en-US" b="0" dirty="0">
                <a:solidFill>
                  <a:srgbClr val="2E10FF"/>
                </a:solidFill>
                <a:latin typeface="Verdana" charset="0"/>
              </a:rPr>
              <a:t>object</a:t>
            </a:r>
            <a:r>
              <a:rPr lang="en-US" altLang="en-US" b="0" dirty="0">
                <a:latin typeface="Verdana" charset="0"/>
              </a:rPr>
              <a:t> that manages the rest of the use case</a:t>
            </a:r>
            <a:endParaRPr lang="en-US" altLang="en-US" b="0" dirty="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256730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p:txBody>
          <a:bodyPr/>
          <a:lstStyle/>
          <a:p>
            <a:r>
              <a:rPr lang="en-US" altLang="en-US" smtClean="0"/>
              <a:t>Dynamic Modeling</a:t>
            </a:r>
          </a:p>
        </p:txBody>
      </p:sp>
      <p:sp>
        <p:nvSpPr>
          <p:cNvPr id="74755" name="Rectangle 5"/>
          <p:cNvSpPr>
            <a:spLocks noGrp="1" noChangeArrowheads="1"/>
          </p:cNvSpPr>
          <p:nvPr>
            <p:ph type="body" idx="1"/>
          </p:nvPr>
        </p:nvSpPr>
        <p:spPr/>
        <p:txBody>
          <a:bodyPr/>
          <a:lstStyle/>
          <a:p>
            <a:r>
              <a:rPr lang="en-US" altLang="en-US" smtClean="0"/>
              <a:t>We distinguish between two types of operations:</a:t>
            </a:r>
          </a:p>
          <a:p>
            <a:pPr lvl="1"/>
            <a:r>
              <a:rPr lang="en-US" altLang="en-US" smtClean="0">
                <a:solidFill>
                  <a:srgbClr val="2E10FF"/>
                </a:solidFill>
                <a:ea typeface="ＭＳ Ｐゴシック" charset="-128"/>
              </a:rPr>
              <a:t>Activity:</a:t>
            </a:r>
            <a:r>
              <a:rPr lang="en-US" altLang="en-US" smtClean="0">
                <a:ea typeface="ＭＳ Ｐゴシック" charset="-128"/>
              </a:rPr>
              <a:t> Operation that takes time to complete</a:t>
            </a:r>
          </a:p>
          <a:p>
            <a:pPr lvl="2"/>
            <a:r>
              <a:rPr lang="en-US" altLang="en-US" smtClean="0">
                <a:ea typeface="ＭＳ Ｐゴシック" charset="-128"/>
              </a:rPr>
              <a:t> associated with states</a:t>
            </a:r>
          </a:p>
          <a:p>
            <a:pPr lvl="1"/>
            <a:r>
              <a:rPr lang="en-US" altLang="en-US" smtClean="0">
                <a:solidFill>
                  <a:srgbClr val="2E10FF"/>
                </a:solidFill>
                <a:ea typeface="ＭＳ Ｐゴシック" charset="-128"/>
              </a:rPr>
              <a:t>Action:</a:t>
            </a:r>
            <a:r>
              <a:rPr lang="en-US" altLang="en-US" smtClean="0">
                <a:ea typeface="ＭＳ Ｐゴシック" charset="-128"/>
              </a:rPr>
              <a:t> Instantaneous operation </a:t>
            </a:r>
          </a:p>
          <a:p>
            <a:pPr lvl="2"/>
            <a:r>
              <a:rPr lang="en-US" altLang="en-US" smtClean="0">
                <a:ea typeface="ＭＳ Ｐゴシック" charset="-128"/>
              </a:rPr>
              <a:t>associated with events</a:t>
            </a:r>
          </a:p>
          <a:p>
            <a:r>
              <a:rPr lang="en-US" altLang="en-US" smtClean="0"/>
              <a:t>A state chart diagram relates events and states for one class</a:t>
            </a:r>
          </a:p>
          <a:p>
            <a:r>
              <a:rPr lang="en-US" altLang="en-US" smtClean="0"/>
              <a:t>An  object model with several classes with interesting behavior has  </a:t>
            </a:r>
            <a:r>
              <a:rPr lang="en-US" altLang="en-US" i="1" smtClean="0"/>
              <a:t>a set</a:t>
            </a:r>
            <a:r>
              <a:rPr lang="en-US" altLang="en-US" smtClean="0"/>
              <a:t> of state diagrams</a:t>
            </a:r>
          </a:p>
          <a:p>
            <a:pPr lvl="1"/>
            <a:endParaRPr lang="en-US" altLang="en-US" smtClean="0">
              <a:ea typeface="ＭＳ Ｐゴシック" charset="-128"/>
            </a:endParaRPr>
          </a:p>
        </p:txBody>
      </p:sp>
      <p:pic>
        <p:nvPicPr>
          <p:cNvPr id="40962" name="Picture 2" descr="C:\Users\erdalk\Desktop\F.Dicksan.University\SE\115047-0136066836_pp2\Bruegge JPG\fig05_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11277600" cy="631891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04704898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erdalk\Desktop\F.Dicksan.University\SE\115047-0136066836_pp2\Bruegge JPG\fig05_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922" y="-1"/>
            <a:ext cx="10645253" cy="670105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0644745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p:txBody>
          <a:bodyPr/>
          <a:lstStyle/>
          <a:p>
            <a:r>
              <a:rPr lang="en-US" altLang="en-US" dirty="0" smtClean="0"/>
              <a:t>Practical Tips for Dynamic Modeling</a:t>
            </a:r>
          </a:p>
        </p:txBody>
      </p:sp>
      <p:sp>
        <p:nvSpPr>
          <p:cNvPr id="49157" name="Rectangle 5"/>
          <p:cNvSpPr>
            <a:spLocks noGrp="1" noChangeArrowheads="1"/>
          </p:cNvSpPr>
          <p:nvPr>
            <p:ph type="body" idx="1"/>
          </p:nvPr>
        </p:nvSpPr>
        <p:spPr/>
        <p:txBody>
          <a:bodyPr/>
          <a:lstStyle/>
          <a:p>
            <a:r>
              <a:rPr lang="en-US" altLang="en-US" dirty="0" smtClean="0"/>
              <a:t>Construct dynamic models only for classes with significant dynamic behavior</a:t>
            </a:r>
          </a:p>
          <a:p>
            <a:pPr lvl="1"/>
            <a:r>
              <a:rPr lang="en-US" altLang="en-US" dirty="0" smtClean="0">
                <a:ea typeface="ＭＳ Ｐゴシック" charset="-128"/>
              </a:rPr>
              <a:t>Avoid “analysis paralysis”</a:t>
            </a:r>
          </a:p>
          <a:p>
            <a:r>
              <a:rPr lang="en-US" altLang="en-US" dirty="0" smtClean="0"/>
              <a:t>Consider only relevant attributes </a:t>
            </a:r>
          </a:p>
          <a:p>
            <a:pPr lvl="1"/>
            <a:r>
              <a:rPr lang="en-US" altLang="en-US" dirty="0" smtClean="0">
                <a:ea typeface="ＭＳ Ｐゴシック" charset="-128"/>
              </a:rPr>
              <a:t>Use abstraction if necessary</a:t>
            </a:r>
          </a:p>
          <a:p>
            <a:r>
              <a:rPr lang="en-US" altLang="en-US" dirty="0" smtClean="0"/>
              <a:t>Look at the granularity of the application when deciding on actions and activities</a:t>
            </a:r>
          </a:p>
          <a:p>
            <a:r>
              <a:rPr lang="en-US" altLang="en-US" dirty="0" smtClean="0"/>
              <a:t>Reduce notational clutter </a:t>
            </a:r>
          </a:p>
          <a:p>
            <a:pPr lvl="1"/>
            <a:r>
              <a:rPr lang="en-US" altLang="en-US" dirty="0" smtClean="0">
                <a:ea typeface="ＭＳ Ｐゴシック" charset="-128"/>
              </a:rPr>
              <a:t>Try to put actions into </a:t>
            </a:r>
            <a:r>
              <a:rPr lang="en-US" altLang="en-US" dirty="0" err="1" smtClean="0">
                <a:ea typeface="ＭＳ Ｐゴシック" charset="-128"/>
              </a:rPr>
              <a:t>superstate</a:t>
            </a:r>
            <a:r>
              <a:rPr lang="en-US" altLang="en-US" dirty="0" smtClean="0">
                <a:ea typeface="ＭＳ Ｐゴシック" charset="-128"/>
              </a:rPr>
              <a:t> boxes (look for identical actions on events leading to the same state).</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59254180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8"/>
          <p:cNvSpPr>
            <a:spLocks noGrp="1" noChangeArrowheads="1"/>
          </p:cNvSpPr>
          <p:nvPr>
            <p:ph type="title"/>
          </p:nvPr>
        </p:nvSpPr>
        <p:spPr/>
        <p:txBody>
          <a:bodyPr/>
          <a:lstStyle/>
          <a:p>
            <a:r>
              <a:rPr lang="en-US" altLang="en-US" smtClean="0"/>
              <a:t>Let’s Do Analysis: A Toy Example</a:t>
            </a:r>
          </a:p>
        </p:txBody>
      </p:sp>
      <p:sp>
        <p:nvSpPr>
          <p:cNvPr id="91139" name="Rectangle 9"/>
          <p:cNvSpPr>
            <a:spLocks noGrp="1" noChangeArrowheads="1"/>
          </p:cNvSpPr>
          <p:nvPr>
            <p:ph type="body" idx="1"/>
          </p:nvPr>
        </p:nvSpPr>
        <p:spPr/>
        <p:txBody>
          <a:bodyPr>
            <a:normAutofit lnSpcReduction="10000"/>
          </a:bodyPr>
          <a:lstStyle/>
          <a:p>
            <a:r>
              <a:rPr lang="en-US" altLang="en-US" dirty="0" smtClean="0"/>
              <a:t>Analyze  the problem statement</a:t>
            </a:r>
          </a:p>
          <a:p>
            <a:pPr lvl="1"/>
            <a:r>
              <a:rPr lang="en-US" altLang="en-US" dirty="0" smtClean="0">
                <a:ea typeface="ＭＳ Ｐゴシック" charset="-128"/>
              </a:rPr>
              <a:t>Identify functional requirements</a:t>
            </a:r>
          </a:p>
          <a:p>
            <a:pPr lvl="1"/>
            <a:r>
              <a:rPr lang="en-US" altLang="en-US" dirty="0" smtClean="0">
                <a:ea typeface="ＭＳ Ｐゴシック" charset="-128"/>
              </a:rPr>
              <a:t>Identify nonfunctional requirements</a:t>
            </a:r>
          </a:p>
          <a:p>
            <a:pPr lvl="1"/>
            <a:r>
              <a:rPr lang="en-US" altLang="en-US" dirty="0" smtClean="0">
                <a:ea typeface="ＭＳ Ｐゴシック" charset="-128"/>
              </a:rPr>
              <a:t>Identify constraints (pseudo requirements)</a:t>
            </a:r>
          </a:p>
          <a:p>
            <a:r>
              <a:rPr lang="en-US" altLang="en-US" dirty="0" smtClean="0"/>
              <a:t>Build  the functional model: </a:t>
            </a:r>
          </a:p>
          <a:p>
            <a:pPr lvl="1"/>
            <a:r>
              <a:rPr lang="en-US" altLang="en-US" dirty="0" smtClean="0">
                <a:ea typeface="ＭＳ Ｐゴシック" charset="-128"/>
              </a:rPr>
              <a:t>Develop use cases to illustrate functional requirements</a:t>
            </a:r>
          </a:p>
          <a:p>
            <a:r>
              <a:rPr lang="en-US" altLang="en-US" dirty="0" smtClean="0"/>
              <a:t>Build the dynamic model:</a:t>
            </a:r>
          </a:p>
          <a:p>
            <a:pPr lvl="1"/>
            <a:r>
              <a:rPr lang="en-US" altLang="en-US" dirty="0" smtClean="0">
                <a:ea typeface="ＭＳ Ｐゴシック" charset="-128"/>
              </a:rPr>
              <a:t>Develop sequence diagrams to illustrate the interaction between objects</a:t>
            </a:r>
          </a:p>
          <a:p>
            <a:pPr lvl="1"/>
            <a:r>
              <a:rPr lang="en-US" altLang="en-US" dirty="0" smtClean="0">
                <a:ea typeface="ＭＳ Ｐゴシック" charset="-128"/>
              </a:rPr>
              <a:t>Develop state diagrams for objects with interesting behavior</a:t>
            </a:r>
          </a:p>
          <a:p>
            <a:r>
              <a:rPr lang="en-US" altLang="en-US" dirty="0" smtClean="0"/>
              <a:t>Build the object model: </a:t>
            </a:r>
          </a:p>
          <a:p>
            <a:pPr lvl="1"/>
            <a:r>
              <a:rPr lang="en-US" altLang="en-US" dirty="0" smtClean="0">
                <a:ea typeface="ＭＳ Ｐゴシック" charset="-128"/>
              </a:rPr>
              <a:t>Develop class diagrams for the structure of the system</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36055408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838200" y="365126"/>
            <a:ext cx="10515600" cy="945060"/>
          </a:xfrm>
          <a:noFill/>
        </p:spPr>
        <p:txBody>
          <a:bodyPr>
            <a:normAutofit fontScale="90000"/>
          </a:bodyPr>
          <a:lstStyle/>
          <a:p>
            <a:r>
              <a:rPr lang="en-US" altLang="en-US" dirty="0" smtClean="0"/>
              <a:t>Problem Statement: </a:t>
            </a:r>
            <a:br>
              <a:rPr lang="en-US" altLang="en-US" dirty="0" smtClean="0"/>
            </a:br>
            <a:r>
              <a:rPr lang="en-US" altLang="en-US" dirty="0" smtClean="0"/>
              <a:t>Direction Control for  a Toy Car</a:t>
            </a:r>
          </a:p>
        </p:txBody>
      </p:sp>
      <p:sp>
        <p:nvSpPr>
          <p:cNvPr id="54275" name="Rectangle 3"/>
          <p:cNvSpPr>
            <a:spLocks noGrp="1" noChangeArrowheads="1"/>
          </p:cNvSpPr>
          <p:nvPr>
            <p:ph type="body" sz="half" idx="1"/>
          </p:nvPr>
        </p:nvSpPr>
        <p:spPr>
          <a:xfrm>
            <a:off x="624132" y="1642944"/>
            <a:ext cx="5219700" cy="4787900"/>
          </a:xfrm>
          <a:solidFill>
            <a:schemeClr val="bg1"/>
          </a:solidFill>
          <a:ln w="12700" cap="flat">
            <a:solidFill>
              <a:schemeClr val="tx1"/>
            </a:solidFill>
            <a:miter lim="800000"/>
            <a:headEnd/>
            <a:tailEnd/>
          </a:ln>
          <a:effectLst>
            <a:outerShdw blurRad="63500" dist="107763" dir="2700000" algn="ctr" rotWithShape="0">
              <a:schemeClr val="bg2"/>
            </a:outerShdw>
          </a:effectLst>
        </p:spPr>
        <p:txBody>
          <a:bodyPr/>
          <a:lstStyle/>
          <a:p>
            <a:pPr>
              <a:buFont typeface="Times" charset="0"/>
              <a:buNone/>
            </a:pPr>
            <a:endParaRPr lang="en-US" altLang="en-US" sz="2000" dirty="0" smtClean="0"/>
          </a:p>
          <a:p>
            <a:r>
              <a:rPr lang="en-US" altLang="en-US" sz="2000" dirty="0" smtClean="0"/>
              <a:t>Power is turned on</a:t>
            </a:r>
          </a:p>
          <a:p>
            <a:pPr lvl="1"/>
            <a:r>
              <a:rPr lang="en-US" altLang="en-US" sz="1800" dirty="0" smtClean="0">
                <a:ea typeface="ＭＳ Ｐゴシック" charset="-128"/>
              </a:rPr>
              <a:t>Car moves forward and car headlight shines</a:t>
            </a:r>
          </a:p>
          <a:p>
            <a:r>
              <a:rPr lang="en-US" altLang="en-US" sz="2000" dirty="0" smtClean="0"/>
              <a:t>Power is turned off</a:t>
            </a:r>
          </a:p>
          <a:p>
            <a:pPr lvl="1"/>
            <a:r>
              <a:rPr lang="en-US" altLang="en-US" sz="1800" dirty="0" smtClean="0">
                <a:ea typeface="ＭＳ Ｐゴシック" charset="-128"/>
              </a:rPr>
              <a:t>Car stops and headlight goes out.</a:t>
            </a:r>
          </a:p>
          <a:p>
            <a:r>
              <a:rPr lang="en-US" altLang="en-US" sz="2000" dirty="0" smtClean="0"/>
              <a:t>Power is turned on</a:t>
            </a:r>
          </a:p>
          <a:p>
            <a:pPr lvl="1"/>
            <a:r>
              <a:rPr lang="en-US" altLang="en-US" sz="1800" dirty="0" smtClean="0">
                <a:ea typeface="ＭＳ Ｐゴシック" charset="-128"/>
              </a:rPr>
              <a:t>Headlight shines</a:t>
            </a:r>
          </a:p>
          <a:p>
            <a:r>
              <a:rPr lang="en-US" altLang="en-US" sz="2000" dirty="0" smtClean="0"/>
              <a:t>Power is turned off</a:t>
            </a:r>
          </a:p>
          <a:p>
            <a:pPr lvl="1"/>
            <a:r>
              <a:rPr lang="en-US" altLang="en-US" sz="1800" dirty="0" smtClean="0">
                <a:ea typeface="ＭＳ Ｐゴシック" charset="-128"/>
              </a:rPr>
              <a:t>Headlight goes out</a:t>
            </a:r>
          </a:p>
          <a:p>
            <a:r>
              <a:rPr lang="en-US" altLang="en-US" sz="2000" dirty="0" smtClean="0"/>
              <a:t>Power is turned on</a:t>
            </a:r>
          </a:p>
          <a:p>
            <a:pPr lvl="1"/>
            <a:r>
              <a:rPr lang="en-US" altLang="en-US" sz="1800" dirty="0" smtClean="0">
                <a:ea typeface="ＭＳ Ｐゴシック" charset="-128"/>
              </a:rPr>
              <a:t>Car runs backward with its headlight shining</a:t>
            </a:r>
          </a:p>
        </p:txBody>
      </p:sp>
      <p:sp>
        <p:nvSpPr>
          <p:cNvPr id="54276" name="Rectangle 4"/>
          <p:cNvSpPr>
            <a:spLocks noGrp="1" noChangeArrowheads="1"/>
          </p:cNvSpPr>
          <p:nvPr>
            <p:ph type="body" sz="half" idx="2"/>
          </p:nvPr>
        </p:nvSpPr>
        <p:spPr>
          <a:xfrm>
            <a:off x="5987261" y="1629297"/>
            <a:ext cx="5219700" cy="4787900"/>
          </a:xfrm>
          <a:solidFill>
            <a:schemeClr val="bg1"/>
          </a:solidFill>
          <a:ln w="12700" cap="flat">
            <a:solidFill>
              <a:schemeClr val="tx1"/>
            </a:solidFill>
            <a:miter lim="800000"/>
            <a:headEnd/>
            <a:tailEnd/>
          </a:ln>
          <a:effectLst>
            <a:outerShdw blurRad="63500" dist="107763" dir="2700000" algn="ctr" rotWithShape="0">
              <a:schemeClr val="bg2"/>
            </a:outerShdw>
          </a:effectLst>
        </p:spPr>
        <p:txBody>
          <a:bodyPr/>
          <a:lstStyle/>
          <a:p>
            <a:pPr>
              <a:lnSpc>
                <a:spcPct val="80000"/>
              </a:lnSpc>
              <a:buFont typeface="Times" charset="0"/>
              <a:buNone/>
            </a:pPr>
            <a:endParaRPr lang="en-US" altLang="en-US" sz="2000" dirty="0" smtClean="0"/>
          </a:p>
          <a:p>
            <a:pPr>
              <a:lnSpc>
                <a:spcPct val="80000"/>
              </a:lnSpc>
            </a:pPr>
            <a:r>
              <a:rPr lang="en-US" altLang="en-US" sz="2000" dirty="0" smtClean="0"/>
              <a:t>Power is turned off</a:t>
            </a:r>
          </a:p>
          <a:p>
            <a:pPr lvl="1"/>
            <a:r>
              <a:rPr lang="en-US" altLang="en-US" sz="1800" dirty="0" smtClean="0">
                <a:ea typeface="ＭＳ Ｐゴシック" charset="-128"/>
              </a:rPr>
              <a:t>Car  stops and headlight goes out</a:t>
            </a:r>
          </a:p>
          <a:p>
            <a:pPr>
              <a:lnSpc>
                <a:spcPct val="80000"/>
              </a:lnSpc>
            </a:pPr>
            <a:r>
              <a:rPr lang="en-US" altLang="en-US" sz="2000" dirty="0" smtClean="0"/>
              <a:t>Power is turned on</a:t>
            </a:r>
          </a:p>
          <a:p>
            <a:pPr lvl="1"/>
            <a:r>
              <a:rPr lang="en-US" altLang="en-US" sz="1800" dirty="0" smtClean="0">
                <a:ea typeface="ＭＳ Ｐゴシック" charset="-128"/>
              </a:rPr>
              <a:t>Headlight shines</a:t>
            </a:r>
          </a:p>
          <a:p>
            <a:pPr>
              <a:lnSpc>
                <a:spcPct val="80000"/>
              </a:lnSpc>
            </a:pPr>
            <a:r>
              <a:rPr lang="en-US" altLang="en-US" sz="2000" dirty="0" smtClean="0"/>
              <a:t>Power is turned off</a:t>
            </a:r>
          </a:p>
          <a:p>
            <a:pPr lvl="1"/>
            <a:r>
              <a:rPr lang="en-US" altLang="en-US" sz="1800" dirty="0" smtClean="0">
                <a:ea typeface="ＭＳ Ｐゴシック" charset="-128"/>
              </a:rPr>
              <a:t>Headlight goes out</a:t>
            </a:r>
          </a:p>
          <a:p>
            <a:pPr>
              <a:lnSpc>
                <a:spcPct val="80000"/>
              </a:lnSpc>
            </a:pPr>
            <a:r>
              <a:rPr lang="en-US" altLang="en-US" sz="2000" dirty="0" smtClean="0"/>
              <a:t>Power is turned on</a:t>
            </a:r>
          </a:p>
          <a:p>
            <a:pPr lvl="1"/>
            <a:r>
              <a:rPr lang="en-US" altLang="en-US" sz="1800" dirty="0" smtClean="0">
                <a:ea typeface="ＭＳ Ｐゴシック" charset="-128"/>
              </a:rPr>
              <a:t>Car  runs forward with its headlight shining</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291276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r>
              <a:rPr lang="en-US" dirty="0"/>
              <a:t>Overview of </a:t>
            </a:r>
            <a:r>
              <a:rPr lang="en-US" dirty="0" smtClean="0"/>
              <a:t>Analysis)</a:t>
            </a:r>
            <a:endParaRPr lang="en-US" dirty="0"/>
          </a:p>
        </p:txBody>
      </p:sp>
      <p:sp>
        <p:nvSpPr>
          <p:cNvPr id="3" name="Content Placeholder 2"/>
          <p:cNvSpPr>
            <a:spLocks noGrp="1"/>
          </p:cNvSpPr>
          <p:nvPr>
            <p:ph idx="1"/>
          </p:nvPr>
        </p:nvSpPr>
        <p:spPr/>
        <p:txBody>
          <a:bodyPr/>
          <a:lstStyle/>
          <a:p>
            <a:r>
              <a:rPr lang="en-US" dirty="0"/>
              <a:t>Analysis Model is Composed of </a:t>
            </a:r>
            <a:r>
              <a:rPr lang="en-US" dirty="0" smtClean="0"/>
              <a:t>three individual models;</a:t>
            </a:r>
          </a:p>
          <a:p>
            <a:pPr lvl="1"/>
            <a:r>
              <a:rPr lang="en-US" dirty="0" smtClean="0"/>
              <a:t>The functional model</a:t>
            </a:r>
          </a:p>
          <a:p>
            <a:pPr lvl="2"/>
            <a:r>
              <a:rPr lang="en-US" dirty="0" smtClean="0"/>
              <a:t>Represented by use cases and scenarios</a:t>
            </a:r>
          </a:p>
          <a:p>
            <a:pPr lvl="1"/>
            <a:r>
              <a:rPr lang="en-US" dirty="0" smtClean="0"/>
              <a:t>The analysis object model</a:t>
            </a:r>
          </a:p>
          <a:p>
            <a:pPr lvl="2"/>
            <a:r>
              <a:rPr lang="en-US" dirty="0" smtClean="0"/>
              <a:t>Represented by state class and object diagrams</a:t>
            </a:r>
          </a:p>
          <a:p>
            <a:pPr lvl="1"/>
            <a:r>
              <a:rPr lang="en-US" dirty="0" smtClean="0"/>
              <a:t>Dynamic model</a:t>
            </a:r>
          </a:p>
          <a:p>
            <a:pPr lvl="2"/>
            <a:r>
              <a:rPr lang="en-US" dirty="0" smtClean="0"/>
              <a:t>Represented by state machine and sequence diagrams</a:t>
            </a:r>
          </a:p>
          <a:p>
            <a:pPr marL="457200" lvl="1" indent="0">
              <a:buNone/>
            </a:pPr>
            <a:r>
              <a:rPr lang="en-US" altLang="en-US" dirty="0">
                <a:ea typeface="ＭＳ Ｐゴシック" panose="020B0600070205080204" pitchFamily="34" charset="-128"/>
              </a:rPr>
              <a:t>System modeling = Functional modeling + Object modeling + Dynamic modeling</a:t>
            </a:r>
          </a:p>
          <a:p>
            <a:pPr marL="457200" lvl="1" indent="0">
              <a:buNone/>
            </a:pPr>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7993024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p:spPr>
        <p:txBody>
          <a:bodyPr/>
          <a:lstStyle/>
          <a:p>
            <a:r>
              <a:rPr lang="en-US" altLang="en-US" smtClean="0"/>
              <a:t>Find the Functional Model: Use Cases</a:t>
            </a:r>
          </a:p>
        </p:txBody>
      </p:sp>
      <p:sp>
        <p:nvSpPr>
          <p:cNvPr id="95235" name="Rectangle 3"/>
          <p:cNvSpPr>
            <a:spLocks noGrp="1" noChangeArrowheads="1"/>
          </p:cNvSpPr>
          <p:nvPr>
            <p:ph type="body" idx="1"/>
          </p:nvPr>
        </p:nvSpPr>
        <p:spPr>
          <a:xfrm>
            <a:off x="558800" y="1219200"/>
            <a:ext cx="11006667" cy="4921250"/>
          </a:xfrm>
          <a:noFill/>
        </p:spPr>
        <p:txBody>
          <a:bodyPr/>
          <a:lstStyle/>
          <a:p>
            <a:pPr marL="457200" indent="-457200">
              <a:lnSpc>
                <a:spcPct val="80000"/>
              </a:lnSpc>
            </a:pPr>
            <a:r>
              <a:rPr lang="en-US" altLang="en-US" sz="2000" u="sng" smtClean="0"/>
              <a:t>Use case 1: System Initialization</a:t>
            </a:r>
            <a:endParaRPr lang="en-US" altLang="en-US" sz="2000" smtClean="0"/>
          </a:p>
          <a:p>
            <a:pPr marL="838200" lvl="1" indent="-381000"/>
            <a:r>
              <a:rPr lang="en-US" altLang="en-US" sz="1800" smtClean="0">
                <a:ea typeface="ＭＳ Ｐゴシック" charset="-128"/>
              </a:rPr>
              <a:t>Entry condition: Power is off, car is not moving</a:t>
            </a:r>
          </a:p>
          <a:p>
            <a:pPr marL="838200" lvl="1" indent="-381000">
              <a:lnSpc>
                <a:spcPct val="80000"/>
              </a:lnSpc>
            </a:pPr>
            <a:r>
              <a:rPr lang="en-US" altLang="en-US" sz="1800" smtClean="0">
                <a:ea typeface="ＭＳ Ｐゴシック" charset="-128"/>
              </a:rPr>
              <a:t>Flow of events: </a:t>
            </a:r>
          </a:p>
          <a:p>
            <a:pPr marL="1295400" lvl="2" indent="-381000">
              <a:buFont typeface="Times" charset="0"/>
              <a:buNone/>
            </a:pPr>
            <a:r>
              <a:rPr lang="en-US" altLang="en-US" sz="1800" smtClean="0">
                <a:ea typeface="ＭＳ Ｐゴシック" charset="-128"/>
              </a:rPr>
              <a:t>1. Driver  turns power on</a:t>
            </a:r>
          </a:p>
          <a:p>
            <a:pPr marL="838200" lvl="1" indent="-381000"/>
            <a:r>
              <a:rPr lang="en-US" altLang="en-US" sz="1800" smtClean="0">
                <a:ea typeface="ＭＳ Ｐゴシック" charset="-128"/>
              </a:rPr>
              <a:t>Exit condition: Car moves forward, headlight is on</a:t>
            </a:r>
          </a:p>
          <a:p>
            <a:pPr marL="457200" indent="-457200"/>
            <a:endParaRPr lang="en-US" altLang="en-US" sz="2000" u="sng" smtClean="0"/>
          </a:p>
          <a:p>
            <a:pPr marL="457200" indent="-457200"/>
            <a:r>
              <a:rPr lang="en-US" altLang="en-US" sz="2000" u="sng" smtClean="0"/>
              <a:t>Use case 2: Turn headlight off</a:t>
            </a:r>
            <a:endParaRPr lang="en-US" altLang="en-US" sz="2000" smtClean="0"/>
          </a:p>
          <a:p>
            <a:pPr marL="838200" lvl="1" indent="-381000">
              <a:lnSpc>
                <a:spcPct val="80000"/>
              </a:lnSpc>
            </a:pPr>
            <a:r>
              <a:rPr lang="en-US" altLang="en-US" sz="1800" smtClean="0">
                <a:ea typeface="ＭＳ Ｐゴシック" charset="-128"/>
              </a:rPr>
              <a:t>Entry condition: Car  moves forward with headlights on</a:t>
            </a:r>
          </a:p>
          <a:p>
            <a:pPr marL="838200" lvl="1" indent="-381000">
              <a:lnSpc>
                <a:spcPct val="80000"/>
              </a:lnSpc>
            </a:pPr>
            <a:r>
              <a:rPr lang="en-US" altLang="en-US" sz="1800" smtClean="0">
                <a:ea typeface="ＭＳ Ｐゴシック" charset="-128"/>
              </a:rPr>
              <a:t>Flow of events: </a:t>
            </a:r>
          </a:p>
          <a:p>
            <a:pPr marL="1295400" lvl="2" indent="-381000">
              <a:buFont typeface="Arial" charset="0"/>
              <a:buAutoNum type="arabicPeriod"/>
            </a:pPr>
            <a:r>
              <a:rPr lang="en-US" altLang="en-US" sz="1800" smtClean="0">
                <a:ea typeface="ＭＳ Ｐゴシック" charset="-128"/>
              </a:rPr>
              <a:t>Driver  turns power off, car stops and headlight goes out. </a:t>
            </a:r>
          </a:p>
          <a:p>
            <a:pPr marL="1295400" lvl="2" indent="-381000">
              <a:buFont typeface="Arial" charset="0"/>
              <a:buAutoNum type="arabicPeriod"/>
            </a:pPr>
            <a:r>
              <a:rPr lang="en-US" altLang="en-US" sz="1800" smtClean="0">
                <a:ea typeface="ＭＳ Ｐゴシック" charset="-128"/>
              </a:rPr>
              <a:t>Driver turns power on, headlight shines and car  does not move. </a:t>
            </a:r>
          </a:p>
          <a:p>
            <a:pPr marL="1295400" lvl="2" indent="-381000">
              <a:buFont typeface="Arial" charset="0"/>
              <a:buAutoNum type="arabicPeriod"/>
            </a:pPr>
            <a:r>
              <a:rPr lang="en-US" altLang="en-US" sz="1800" smtClean="0">
                <a:ea typeface="ＭＳ Ｐゴシック" charset="-128"/>
              </a:rPr>
              <a:t>Driver  turns power off, headlight goes out</a:t>
            </a:r>
          </a:p>
          <a:p>
            <a:pPr marL="838200" lvl="1" indent="-381000"/>
            <a:r>
              <a:rPr lang="en-US" altLang="en-US" sz="1800" smtClean="0">
                <a:ea typeface="ＭＳ Ｐゴシック" charset="-128"/>
              </a:rPr>
              <a:t>Exit condition: Car does not move, headlight is out</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2429358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769961" y="0"/>
            <a:ext cx="10515600" cy="1325563"/>
          </a:xfrm>
          <a:noFill/>
        </p:spPr>
        <p:txBody>
          <a:bodyPr/>
          <a:lstStyle/>
          <a:p>
            <a:r>
              <a:rPr lang="en-US" altLang="en-US" dirty="0" smtClean="0"/>
              <a:t>Use Cases continued</a:t>
            </a:r>
          </a:p>
        </p:txBody>
      </p:sp>
      <p:sp>
        <p:nvSpPr>
          <p:cNvPr id="97283" name="Rectangle 3"/>
          <p:cNvSpPr>
            <a:spLocks noGrp="1" noChangeArrowheads="1"/>
          </p:cNvSpPr>
          <p:nvPr>
            <p:ph type="body" idx="1"/>
          </p:nvPr>
        </p:nvSpPr>
        <p:spPr>
          <a:xfrm>
            <a:off x="474133" y="990600"/>
            <a:ext cx="11006667" cy="4921250"/>
          </a:xfrm>
          <a:noFill/>
        </p:spPr>
        <p:txBody>
          <a:bodyPr/>
          <a:lstStyle/>
          <a:p>
            <a:pPr marL="381000" indent="-381000">
              <a:lnSpc>
                <a:spcPct val="80000"/>
              </a:lnSpc>
            </a:pPr>
            <a:r>
              <a:rPr lang="en-US" altLang="en-US" sz="1800" u="sng" dirty="0" smtClean="0"/>
              <a:t>Use case 3: Move car backward</a:t>
            </a:r>
            <a:endParaRPr lang="en-US" altLang="en-US" sz="1800" dirty="0" smtClean="0"/>
          </a:p>
          <a:p>
            <a:pPr marL="800100" lvl="1" indent="-342900">
              <a:lnSpc>
                <a:spcPct val="80000"/>
              </a:lnSpc>
            </a:pPr>
            <a:r>
              <a:rPr lang="en-US" altLang="en-US" sz="1800" dirty="0" smtClean="0">
                <a:ea typeface="ＭＳ Ｐゴシック" charset="-128"/>
              </a:rPr>
              <a:t>Entry condition:  Car is stationary, headlights off</a:t>
            </a:r>
          </a:p>
          <a:p>
            <a:pPr marL="800100" lvl="1" indent="-342900">
              <a:lnSpc>
                <a:spcPct val="80000"/>
              </a:lnSpc>
            </a:pPr>
            <a:r>
              <a:rPr lang="en-US" altLang="en-US" sz="1800" dirty="0" smtClean="0">
                <a:ea typeface="ＭＳ Ｐゴシック" charset="-128"/>
              </a:rPr>
              <a:t>Flow of events:</a:t>
            </a:r>
          </a:p>
          <a:p>
            <a:pPr marL="1257300" lvl="2" indent="-342900">
              <a:lnSpc>
                <a:spcPct val="80000"/>
              </a:lnSpc>
              <a:buFont typeface="Arial" charset="0"/>
              <a:buAutoNum type="arabicPeriod"/>
            </a:pPr>
            <a:r>
              <a:rPr lang="en-US" altLang="en-US" sz="1800" dirty="0" smtClean="0">
                <a:ea typeface="ＭＳ Ｐゴシック" charset="-128"/>
              </a:rPr>
              <a:t>Driver  turns power on</a:t>
            </a:r>
            <a:endParaRPr lang="en-US" altLang="en-US" dirty="0" smtClean="0">
              <a:ea typeface="ＭＳ Ｐゴシック" charset="-128"/>
            </a:endParaRPr>
          </a:p>
          <a:p>
            <a:pPr marL="800100" lvl="1" indent="-342900">
              <a:lnSpc>
                <a:spcPct val="80000"/>
              </a:lnSpc>
            </a:pPr>
            <a:r>
              <a:rPr lang="en-US" altLang="en-US" sz="1800" dirty="0" smtClean="0">
                <a:ea typeface="ＭＳ Ｐゴシック" charset="-128"/>
              </a:rPr>
              <a:t>Exit condition: Car moves backward, headlight on</a:t>
            </a:r>
          </a:p>
          <a:p>
            <a:pPr marL="800100" lvl="1" indent="-342900">
              <a:lnSpc>
                <a:spcPct val="80000"/>
              </a:lnSpc>
            </a:pPr>
            <a:endParaRPr lang="en-US" altLang="en-US" sz="1800" dirty="0" smtClean="0">
              <a:ea typeface="ＭＳ Ｐゴシック" charset="-128"/>
            </a:endParaRPr>
          </a:p>
          <a:p>
            <a:pPr marL="381000" indent="-381000">
              <a:lnSpc>
                <a:spcPct val="80000"/>
              </a:lnSpc>
            </a:pPr>
            <a:r>
              <a:rPr lang="en-US" altLang="en-US" sz="1800" u="sng" dirty="0" smtClean="0"/>
              <a:t>Use case 4: Stop backward moving car</a:t>
            </a:r>
            <a:endParaRPr lang="en-US" altLang="en-US" sz="1800" dirty="0" smtClean="0"/>
          </a:p>
          <a:p>
            <a:pPr marL="800100" lvl="1" indent="-342900">
              <a:lnSpc>
                <a:spcPct val="80000"/>
              </a:lnSpc>
            </a:pPr>
            <a:r>
              <a:rPr lang="en-US" altLang="en-US" sz="1800" dirty="0" smtClean="0">
                <a:ea typeface="ＭＳ Ｐゴシック" charset="-128"/>
              </a:rPr>
              <a:t>Entry condition: Car  moves backward, headlights on</a:t>
            </a:r>
          </a:p>
          <a:p>
            <a:pPr marL="800100" lvl="1" indent="-342900">
              <a:lnSpc>
                <a:spcPct val="80000"/>
              </a:lnSpc>
            </a:pPr>
            <a:r>
              <a:rPr lang="en-US" altLang="en-US" sz="1800" dirty="0" smtClean="0">
                <a:ea typeface="ＭＳ Ｐゴシック" charset="-128"/>
              </a:rPr>
              <a:t>Flow of events: </a:t>
            </a:r>
          </a:p>
          <a:p>
            <a:pPr marL="1257300" lvl="2" indent="-342900">
              <a:lnSpc>
                <a:spcPct val="80000"/>
              </a:lnSpc>
              <a:buFont typeface="Arial" charset="0"/>
              <a:buAutoNum type="arabicPeriod"/>
            </a:pPr>
            <a:r>
              <a:rPr lang="en-US" altLang="en-US" sz="1800" dirty="0" smtClean="0">
                <a:ea typeface="ＭＳ Ｐゴシック" charset="-128"/>
              </a:rPr>
              <a:t>Driver  turns power off, car stops,  headlight goes out.</a:t>
            </a:r>
          </a:p>
          <a:p>
            <a:pPr marL="1257300" lvl="2" indent="-342900">
              <a:lnSpc>
                <a:spcPct val="80000"/>
              </a:lnSpc>
              <a:buFont typeface="Arial" charset="0"/>
              <a:buAutoNum type="arabicPeriod"/>
            </a:pPr>
            <a:r>
              <a:rPr lang="en-US" altLang="en-US" sz="1800" dirty="0" smtClean="0">
                <a:ea typeface="ＭＳ Ｐゴシック" charset="-128"/>
              </a:rPr>
              <a:t>Power is turned on, headlight shines and car  does not move. </a:t>
            </a:r>
          </a:p>
          <a:p>
            <a:pPr marL="1257300" lvl="2" indent="-342900">
              <a:lnSpc>
                <a:spcPct val="80000"/>
              </a:lnSpc>
              <a:buFont typeface="Arial" charset="0"/>
              <a:buAutoNum type="arabicPeriod"/>
            </a:pPr>
            <a:r>
              <a:rPr lang="en-US" altLang="en-US" sz="1800" dirty="0" smtClean="0">
                <a:ea typeface="ＭＳ Ｐゴシック" charset="-128"/>
              </a:rPr>
              <a:t>Power is turned off, headlight goes out.</a:t>
            </a:r>
          </a:p>
          <a:p>
            <a:pPr marL="800100" lvl="1" indent="-342900">
              <a:lnSpc>
                <a:spcPct val="80000"/>
              </a:lnSpc>
            </a:pPr>
            <a:r>
              <a:rPr lang="en-US" altLang="en-US" sz="1800" dirty="0" smtClean="0">
                <a:ea typeface="ＭＳ Ｐゴシック" charset="-128"/>
              </a:rPr>
              <a:t>Exit condition: Car  does not move, headlight is out</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50596348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de-DE" altLang="en-US" smtClean="0"/>
              <a:t>Use Cases Continued</a:t>
            </a:r>
          </a:p>
        </p:txBody>
      </p:sp>
      <p:sp>
        <p:nvSpPr>
          <p:cNvPr id="99331" name="Rectangle 3"/>
          <p:cNvSpPr>
            <a:spLocks noGrp="1" noChangeArrowheads="1"/>
          </p:cNvSpPr>
          <p:nvPr>
            <p:ph type="body" idx="1"/>
          </p:nvPr>
        </p:nvSpPr>
        <p:spPr/>
        <p:txBody>
          <a:bodyPr/>
          <a:lstStyle/>
          <a:p>
            <a:pPr marL="457200" indent="-457200"/>
            <a:r>
              <a:rPr lang="en-US" altLang="en-US" sz="2000" u="sng" smtClean="0"/>
              <a:t>Use case 5: Move car forward</a:t>
            </a:r>
            <a:endParaRPr lang="en-US" altLang="en-US" sz="2000" smtClean="0"/>
          </a:p>
          <a:p>
            <a:pPr marL="838200" lvl="1" indent="-381000"/>
            <a:r>
              <a:rPr lang="en-US" altLang="en-US" smtClean="0">
                <a:ea typeface="ＭＳ Ｐゴシック" charset="-128"/>
              </a:rPr>
              <a:t>Entry condition:  Car  does not move, headlight is out</a:t>
            </a:r>
          </a:p>
          <a:p>
            <a:pPr marL="838200" lvl="1" indent="-381000"/>
            <a:r>
              <a:rPr lang="en-US" altLang="en-US" smtClean="0">
                <a:ea typeface="ＭＳ Ｐゴシック" charset="-128"/>
              </a:rPr>
              <a:t>Flow of events</a:t>
            </a:r>
          </a:p>
          <a:p>
            <a:pPr marL="1295400" lvl="2" indent="-381000">
              <a:buFont typeface="Arial" charset="0"/>
              <a:buAutoNum type="arabicPeriod"/>
            </a:pPr>
            <a:r>
              <a:rPr lang="en-US" altLang="en-US" smtClean="0">
                <a:ea typeface="ＭＳ Ｐゴシック" charset="-128"/>
              </a:rPr>
              <a:t>Driver  turns power on</a:t>
            </a:r>
          </a:p>
          <a:p>
            <a:pPr marL="838200" lvl="1" indent="-381000"/>
            <a:r>
              <a:rPr lang="en-US" altLang="en-US" smtClean="0">
                <a:ea typeface="ＭＳ Ｐゴシック" charset="-128"/>
              </a:rPr>
              <a:t>Exit condition: </a:t>
            </a:r>
          </a:p>
          <a:p>
            <a:pPr marL="1295400" lvl="2" indent="-381000"/>
            <a:r>
              <a:rPr lang="en-US" altLang="en-US" smtClean="0">
                <a:ea typeface="ＭＳ Ｐゴシック" charset="-128"/>
              </a:rPr>
              <a:t>Car runs forward with its headlight shining</a:t>
            </a:r>
          </a:p>
          <a:p>
            <a:pPr marL="457200" indent="-457200"/>
            <a:endParaRPr lang="de-DE" altLang="en-US" smtClean="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5681227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noFill/>
        </p:spPr>
        <p:txBody>
          <a:bodyPr/>
          <a:lstStyle/>
          <a:p>
            <a:r>
              <a:rPr lang="en-US" altLang="en-US" smtClean="0"/>
              <a:t>Use Case Pruning</a:t>
            </a:r>
          </a:p>
        </p:txBody>
      </p:sp>
      <p:sp>
        <p:nvSpPr>
          <p:cNvPr id="101379" name="Rectangle 3"/>
          <p:cNvSpPr>
            <a:spLocks noGrp="1" noChangeArrowheads="1"/>
          </p:cNvSpPr>
          <p:nvPr>
            <p:ph type="body" idx="1"/>
          </p:nvPr>
        </p:nvSpPr>
        <p:spPr>
          <a:noFill/>
        </p:spPr>
        <p:txBody>
          <a:bodyPr>
            <a:normAutofit lnSpcReduction="10000"/>
          </a:bodyPr>
          <a:lstStyle/>
          <a:p>
            <a:pPr marL="381000" indent="-381000">
              <a:lnSpc>
                <a:spcPct val="80000"/>
              </a:lnSpc>
            </a:pPr>
            <a:r>
              <a:rPr lang="en-US" altLang="en-US" smtClean="0"/>
              <a:t>Do we need use case 5? </a:t>
            </a:r>
          </a:p>
          <a:p>
            <a:pPr marL="381000" indent="-381000">
              <a:lnSpc>
                <a:spcPct val="80000"/>
              </a:lnSpc>
            </a:pPr>
            <a:r>
              <a:rPr lang="en-US" altLang="en-US" smtClean="0"/>
              <a:t>Let us compare use case 1 and use case 5:</a:t>
            </a:r>
            <a:br>
              <a:rPr lang="en-US" altLang="en-US" smtClean="0"/>
            </a:br>
            <a:endParaRPr lang="en-US" altLang="en-US" smtClean="0"/>
          </a:p>
          <a:p>
            <a:pPr marL="381000" indent="-381000">
              <a:lnSpc>
                <a:spcPct val="80000"/>
              </a:lnSpc>
              <a:buFont typeface="Times" charset="0"/>
              <a:buNone/>
            </a:pPr>
            <a:r>
              <a:rPr lang="en-US" altLang="en-US" sz="2000" u="sng" smtClean="0"/>
              <a:t>Use case 1: System Initialization</a:t>
            </a:r>
            <a:endParaRPr lang="en-US" altLang="en-US" smtClean="0"/>
          </a:p>
          <a:p>
            <a:pPr marL="800100" lvl="1" indent="-342900">
              <a:lnSpc>
                <a:spcPct val="80000"/>
              </a:lnSpc>
            </a:pPr>
            <a:r>
              <a:rPr lang="en-US" altLang="en-US" sz="1800" smtClean="0">
                <a:ea typeface="ＭＳ Ｐゴシック" charset="-128"/>
              </a:rPr>
              <a:t>Entry condition: Power is off, car is not moving</a:t>
            </a:r>
          </a:p>
          <a:p>
            <a:pPr marL="800100" lvl="1" indent="-342900">
              <a:lnSpc>
                <a:spcPct val="80000"/>
              </a:lnSpc>
            </a:pPr>
            <a:r>
              <a:rPr lang="en-US" altLang="en-US" sz="1800" smtClean="0">
                <a:ea typeface="ＭＳ Ｐゴシック" charset="-128"/>
              </a:rPr>
              <a:t>Flow of events: </a:t>
            </a:r>
          </a:p>
          <a:p>
            <a:pPr marL="1257300" lvl="2" indent="-342900">
              <a:lnSpc>
                <a:spcPct val="80000"/>
              </a:lnSpc>
              <a:buFont typeface="Arial" charset="0"/>
              <a:buAutoNum type="arabicPeriod"/>
            </a:pPr>
            <a:r>
              <a:rPr lang="en-US" altLang="en-US" sz="1800" smtClean="0">
                <a:ea typeface="ＭＳ Ｐゴシック" charset="-128"/>
              </a:rPr>
              <a:t>Driver  turns power on</a:t>
            </a:r>
          </a:p>
          <a:p>
            <a:pPr marL="800100" lvl="1" indent="-342900">
              <a:lnSpc>
                <a:spcPct val="80000"/>
              </a:lnSpc>
            </a:pPr>
            <a:r>
              <a:rPr lang="en-US" altLang="en-US" sz="1800" smtClean="0">
                <a:ea typeface="ＭＳ Ｐゴシック" charset="-128"/>
              </a:rPr>
              <a:t>Exit condition: Car moves forward, headlight is on</a:t>
            </a:r>
            <a:br>
              <a:rPr lang="en-US" altLang="en-US" sz="1800" smtClean="0">
                <a:ea typeface="ＭＳ Ｐゴシック" charset="-128"/>
              </a:rPr>
            </a:br>
            <a:endParaRPr lang="en-US" altLang="en-US" sz="1800" smtClean="0">
              <a:ea typeface="ＭＳ Ｐゴシック" charset="-128"/>
            </a:endParaRPr>
          </a:p>
          <a:p>
            <a:pPr marL="381000" indent="-381000">
              <a:lnSpc>
                <a:spcPct val="80000"/>
              </a:lnSpc>
              <a:buFont typeface="Times" charset="0"/>
              <a:buNone/>
            </a:pPr>
            <a:r>
              <a:rPr lang="en-US" altLang="en-US" sz="2000" u="sng" smtClean="0"/>
              <a:t>Use case 5: Move car forward</a:t>
            </a:r>
            <a:endParaRPr lang="en-US" altLang="en-US" sz="2000" smtClean="0"/>
          </a:p>
          <a:p>
            <a:pPr marL="800100" lvl="1" indent="-342900">
              <a:lnSpc>
                <a:spcPct val="80000"/>
              </a:lnSpc>
            </a:pPr>
            <a:r>
              <a:rPr lang="en-US" altLang="en-US" sz="1800" smtClean="0">
                <a:ea typeface="ＭＳ Ｐゴシック" charset="-128"/>
              </a:rPr>
              <a:t>Entry condition:  Car  does not move, headlight is out</a:t>
            </a:r>
          </a:p>
          <a:p>
            <a:pPr marL="800100" lvl="1" indent="-342900">
              <a:lnSpc>
                <a:spcPct val="80000"/>
              </a:lnSpc>
            </a:pPr>
            <a:r>
              <a:rPr lang="en-US" altLang="en-US" sz="1800" smtClean="0">
                <a:ea typeface="ＭＳ Ｐゴシック" charset="-128"/>
              </a:rPr>
              <a:t>Flow of events</a:t>
            </a:r>
          </a:p>
          <a:p>
            <a:pPr marL="1257300" lvl="2" indent="-342900">
              <a:lnSpc>
                <a:spcPct val="80000"/>
              </a:lnSpc>
              <a:buFont typeface="Arial" charset="0"/>
              <a:buAutoNum type="arabicPeriod"/>
            </a:pPr>
            <a:r>
              <a:rPr lang="en-US" altLang="en-US" sz="1800" smtClean="0">
                <a:ea typeface="ＭＳ Ｐゴシック" charset="-128"/>
              </a:rPr>
              <a:t>Driver  turns power on</a:t>
            </a:r>
            <a:endParaRPr lang="en-US" altLang="en-US" smtClean="0">
              <a:ea typeface="ＭＳ Ｐゴシック" charset="-128"/>
            </a:endParaRPr>
          </a:p>
          <a:p>
            <a:pPr marL="800100" lvl="1" indent="-342900">
              <a:lnSpc>
                <a:spcPct val="80000"/>
              </a:lnSpc>
            </a:pPr>
            <a:r>
              <a:rPr lang="en-US" altLang="en-US" sz="1800" smtClean="0">
                <a:ea typeface="ＭＳ Ｐゴシック" charset="-128"/>
              </a:rPr>
              <a:t>Exit condition: </a:t>
            </a:r>
          </a:p>
          <a:p>
            <a:pPr marL="1257300" lvl="2" indent="-342900">
              <a:lnSpc>
                <a:spcPct val="80000"/>
              </a:lnSpc>
            </a:pPr>
            <a:r>
              <a:rPr lang="en-US" altLang="en-US" sz="1800" smtClean="0">
                <a:ea typeface="ＭＳ Ｐゴシック" charset="-128"/>
              </a:rPr>
              <a:t>Car runs forward with its headlight shining</a:t>
            </a:r>
            <a:endParaRPr lang="en-US" altLang="en-US" smtClean="0">
              <a:ea typeface="ＭＳ Ｐゴシック" charset="-128"/>
            </a:endParaRP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85058983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558800" y="222249"/>
            <a:ext cx="11226800" cy="1115231"/>
          </a:xfrm>
          <a:noFill/>
        </p:spPr>
        <p:txBody>
          <a:bodyPr>
            <a:normAutofit fontScale="90000"/>
          </a:bodyPr>
          <a:lstStyle/>
          <a:p>
            <a:r>
              <a:rPr lang="en-US" altLang="en-US" dirty="0" smtClean="0"/>
              <a:t>Dynamic Modeling: </a:t>
            </a:r>
            <a:br>
              <a:rPr lang="en-US" altLang="en-US" dirty="0" smtClean="0"/>
            </a:br>
            <a:r>
              <a:rPr lang="en-US" altLang="en-US" dirty="0" smtClean="0"/>
              <a:t>Create the Sequence Diagram</a:t>
            </a:r>
          </a:p>
        </p:txBody>
      </p:sp>
      <p:sp>
        <p:nvSpPr>
          <p:cNvPr id="103427" name="Rectangle 3"/>
          <p:cNvSpPr>
            <a:spLocks noGrp="1" noChangeArrowheads="1"/>
          </p:cNvSpPr>
          <p:nvPr>
            <p:ph type="body" idx="1"/>
          </p:nvPr>
        </p:nvSpPr>
        <p:spPr>
          <a:noFill/>
        </p:spPr>
        <p:txBody>
          <a:bodyPr/>
          <a:lstStyle/>
          <a:p>
            <a:r>
              <a:rPr lang="en-US" altLang="en-US" smtClean="0"/>
              <a:t>Name: Drive Car</a:t>
            </a:r>
          </a:p>
          <a:p>
            <a:r>
              <a:rPr lang="en-US" altLang="en-US" smtClean="0"/>
              <a:t>Sequence of events:</a:t>
            </a:r>
          </a:p>
          <a:p>
            <a:pPr lvl="1"/>
            <a:r>
              <a:rPr lang="en-US" altLang="en-US" smtClean="0">
                <a:ea typeface="ＭＳ Ｐゴシック" charset="-128"/>
              </a:rPr>
              <a:t>Billy turns power on</a:t>
            </a:r>
          </a:p>
          <a:p>
            <a:pPr lvl="1"/>
            <a:r>
              <a:rPr lang="en-US" altLang="en-US" smtClean="0">
                <a:ea typeface="ＭＳ Ｐゴシック" charset="-128"/>
              </a:rPr>
              <a:t>Headlight goes on</a:t>
            </a:r>
          </a:p>
          <a:p>
            <a:pPr lvl="1"/>
            <a:r>
              <a:rPr lang="en-US" altLang="en-US" smtClean="0">
                <a:ea typeface="ＭＳ Ｐゴシック" charset="-128"/>
              </a:rPr>
              <a:t>Wheels starts moving forward</a:t>
            </a:r>
          </a:p>
          <a:p>
            <a:pPr lvl="1"/>
            <a:r>
              <a:rPr lang="en-US" altLang="en-US" smtClean="0">
                <a:ea typeface="ＭＳ Ｐゴシック" charset="-128"/>
              </a:rPr>
              <a:t>Wheels keeps moving forward</a:t>
            </a:r>
          </a:p>
          <a:p>
            <a:pPr lvl="1"/>
            <a:r>
              <a:rPr lang="en-US" altLang="en-US" smtClean="0">
                <a:ea typeface="ＭＳ Ｐゴシック" charset="-128"/>
              </a:rPr>
              <a:t>Billy turns power off</a:t>
            </a:r>
          </a:p>
          <a:p>
            <a:pPr lvl="1"/>
            <a:r>
              <a:rPr lang="en-US" altLang="en-US" smtClean="0">
                <a:ea typeface="ＭＳ Ｐゴシック" charset="-128"/>
              </a:rPr>
              <a:t>Headlight goes off</a:t>
            </a:r>
          </a:p>
          <a:p>
            <a:pPr lvl="1"/>
            <a:r>
              <a:rPr lang="en-US" altLang="en-US" smtClean="0">
                <a:ea typeface="ＭＳ Ｐゴシック" charset="-128"/>
              </a:rPr>
              <a:t>Wheels stops moving</a:t>
            </a:r>
          </a:p>
          <a:p>
            <a:pPr lvl="1"/>
            <a:r>
              <a:rPr lang="en-US" altLang="en-US" smtClean="0">
                <a:ea typeface="ＭＳ Ｐゴシック" charset="-128"/>
              </a:rPr>
              <a:t>. . .</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32980263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noFill/>
        </p:spPr>
        <p:txBody>
          <a:bodyPr/>
          <a:lstStyle/>
          <a:p>
            <a:r>
              <a:rPr lang="en-US" altLang="en-US" smtClean="0"/>
              <a:t>Sequence Diagram for Drive Car Scenario</a:t>
            </a:r>
          </a:p>
        </p:txBody>
      </p:sp>
      <p:grpSp>
        <p:nvGrpSpPr>
          <p:cNvPr id="2" name="Group 25"/>
          <p:cNvGrpSpPr>
            <a:grpSpLocks/>
          </p:cNvGrpSpPr>
          <p:nvPr/>
        </p:nvGrpSpPr>
        <p:grpSpPr bwMode="auto">
          <a:xfrm>
            <a:off x="1250951" y="1250950"/>
            <a:ext cx="1856316" cy="4491038"/>
            <a:chOff x="591" y="788"/>
            <a:chExt cx="877" cy="2829"/>
          </a:xfrm>
        </p:grpSpPr>
        <p:sp>
          <p:nvSpPr>
            <p:cNvPr id="105498" name="Rectangle 5"/>
            <p:cNvSpPr>
              <a:spLocks noChangeArrowheads="1"/>
            </p:cNvSpPr>
            <p:nvPr/>
          </p:nvSpPr>
          <p:spPr bwMode="auto">
            <a:xfrm>
              <a:off x="975" y="1268"/>
              <a:ext cx="131" cy="2349"/>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5499" name="Rectangle 7"/>
            <p:cNvSpPr>
              <a:spLocks noChangeArrowheads="1"/>
            </p:cNvSpPr>
            <p:nvPr/>
          </p:nvSpPr>
          <p:spPr bwMode="auto">
            <a:xfrm>
              <a:off x="591" y="788"/>
              <a:ext cx="877" cy="366"/>
            </a:xfrm>
            <a:prstGeom prst="rect">
              <a:avLst/>
            </a:prstGeom>
            <a:solidFill>
              <a:schemeClr val="bg1"/>
            </a:solidFill>
            <a:ln w="12700">
              <a:solidFill>
                <a:schemeClr val="tx1"/>
              </a:solidFill>
              <a:miter lim="800000"/>
              <a:headEnd/>
              <a:tailEnd/>
            </a:ln>
          </p:spPr>
          <p:txBody>
            <a:bodyPr wrap="none" lIns="90487" tIns="44450" rIns="90487" bIns="44450"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gn="ctr"/>
              <a:r>
                <a:rPr lang="en-US" altLang="en-US" sz="1800" u="sng"/>
                <a:t>:Headlight</a:t>
              </a:r>
            </a:p>
          </p:txBody>
        </p:sp>
      </p:grpSp>
      <p:grpSp>
        <p:nvGrpSpPr>
          <p:cNvPr id="3" name="Group 21"/>
          <p:cNvGrpSpPr>
            <a:grpSpLocks/>
          </p:cNvGrpSpPr>
          <p:nvPr/>
        </p:nvGrpSpPr>
        <p:grpSpPr bwMode="auto">
          <a:xfrm>
            <a:off x="5359401" y="1250950"/>
            <a:ext cx="2264833" cy="4475163"/>
            <a:chOff x="2532" y="788"/>
            <a:chExt cx="1070" cy="2819"/>
          </a:xfrm>
        </p:grpSpPr>
        <p:sp>
          <p:nvSpPr>
            <p:cNvPr id="105496" name="Rectangle 4"/>
            <p:cNvSpPr>
              <a:spLocks noChangeArrowheads="1"/>
            </p:cNvSpPr>
            <p:nvPr/>
          </p:nvSpPr>
          <p:spPr bwMode="auto">
            <a:xfrm>
              <a:off x="2969" y="1258"/>
              <a:ext cx="131" cy="2349"/>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5497" name="Rectangle 8"/>
            <p:cNvSpPr>
              <a:spLocks noChangeArrowheads="1"/>
            </p:cNvSpPr>
            <p:nvPr/>
          </p:nvSpPr>
          <p:spPr bwMode="auto">
            <a:xfrm>
              <a:off x="2532" y="788"/>
              <a:ext cx="1070" cy="366"/>
            </a:xfrm>
            <a:prstGeom prst="rect">
              <a:avLst/>
            </a:prstGeom>
            <a:solidFill>
              <a:schemeClr val="bg1"/>
            </a:solidFill>
            <a:ln w="12700">
              <a:solidFill>
                <a:schemeClr val="tx1"/>
              </a:solidFill>
              <a:miter lim="800000"/>
              <a:headEnd/>
              <a:tailEnd/>
            </a:ln>
          </p:spPr>
          <p:txBody>
            <a:bodyPr wrap="none" lIns="90487" tIns="44450" rIns="90487" bIns="44450"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gn="ctr"/>
              <a:r>
                <a:rPr lang="en-US" altLang="en-US" sz="1800" u="sng"/>
                <a:t>Billy:Driver</a:t>
              </a:r>
            </a:p>
          </p:txBody>
        </p:sp>
      </p:grpSp>
      <p:grpSp>
        <p:nvGrpSpPr>
          <p:cNvPr id="4" name="Group 22"/>
          <p:cNvGrpSpPr>
            <a:grpSpLocks/>
          </p:cNvGrpSpPr>
          <p:nvPr/>
        </p:nvGrpSpPr>
        <p:grpSpPr bwMode="auto">
          <a:xfrm>
            <a:off x="9539818" y="1147764"/>
            <a:ext cx="1856316" cy="4441825"/>
            <a:chOff x="4507" y="723"/>
            <a:chExt cx="877" cy="2798"/>
          </a:xfrm>
        </p:grpSpPr>
        <p:sp>
          <p:nvSpPr>
            <p:cNvPr id="105494" name="Rectangle 6"/>
            <p:cNvSpPr>
              <a:spLocks noChangeArrowheads="1"/>
            </p:cNvSpPr>
            <p:nvPr/>
          </p:nvSpPr>
          <p:spPr bwMode="auto">
            <a:xfrm>
              <a:off x="4953" y="1172"/>
              <a:ext cx="131" cy="2349"/>
            </a:xfrm>
            <a:prstGeom prst="rect">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5495" name="Rectangle 9"/>
            <p:cNvSpPr>
              <a:spLocks noChangeArrowheads="1"/>
            </p:cNvSpPr>
            <p:nvPr/>
          </p:nvSpPr>
          <p:spPr bwMode="auto">
            <a:xfrm>
              <a:off x="4507" y="723"/>
              <a:ext cx="877" cy="366"/>
            </a:xfrm>
            <a:prstGeom prst="rect">
              <a:avLst/>
            </a:prstGeom>
            <a:solidFill>
              <a:schemeClr val="bg1"/>
            </a:solidFill>
            <a:ln w="12700">
              <a:solidFill>
                <a:schemeClr val="tx1"/>
              </a:solidFill>
              <a:miter lim="800000"/>
              <a:headEnd/>
              <a:tailEnd/>
            </a:ln>
          </p:spPr>
          <p:txBody>
            <a:bodyPr wrap="none" lIns="90487" tIns="44450" rIns="90487" bIns="44450"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gn="ctr"/>
              <a:r>
                <a:rPr lang="en-US" altLang="en-US" sz="1800" u="sng"/>
                <a:t>:Wheel</a:t>
              </a:r>
            </a:p>
          </p:txBody>
        </p:sp>
      </p:grpSp>
      <p:grpSp>
        <p:nvGrpSpPr>
          <p:cNvPr id="5" name="Group 24"/>
          <p:cNvGrpSpPr>
            <a:grpSpLocks/>
          </p:cNvGrpSpPr>
          <p:nvPr/>
        </p:nvGrpSpPr>
        <p:grpSpPr bwMode="auto">
          <a:xfrm>
            <a:off x="2347384" y="2120900"/>
            <a:ext cx="3860800" cy="396875"/>
            <a:chOff x="1109" y="1248"/>
            <a:chExt cx="1824" cy="250"/>
          </a:xfrm>
        </p:grpSpPr>
        <p:sp>
          <p:nvSpPr>
            <p:cNvPr id="105492" name="Rectangle 3"/>
            <p:cNvSpPr>
              <a:spLocks noChangeArrowheads="1"/>
            </p:cNvSpPr>
            <p:nvPr/>
          </p:nvSpPr>
          <p:spPr bwMode="auto">
            <a:xfrm>
              <a:off x="1819" y="1248"/>
              <a:ext cx="6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Power(on)</a:t>
              </a:r>
            </a:p>
          </p:txBody>
        </p:sp>
        <p:sp>
          <p:nvSpPr>
            <p:cNvPr id="105493" name="Line 10"/>
            <p:cNvSpPr>
              <a:spLocks noChangeShapeType="1"/>
            </p:cNvSpPr>
            <p:nvPr/>
          </p:nvSpPr>
          <p:spPr bwMode="auto">
            <a:xfrm flipH="1">
              <a:off x="1109" y="1488"/>
              <a:ext cx="182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23"/>
          <p:cNvGrpSpPr>
            <a:grpSpLocks/>
          </p:cNvGrpSpPr>
          <p:nvPr/>
        </p:nvGrpSpPr>
        <p:grpSpPr bwMode="auto">
          <a:xfrm>
            <a:off x="6593417" y="2132013"/>
            <a:ext cx="3860800" cy="396875"/>
            <a:chOff x="3115" y="1343"/>
            <a:chExt cx="1824" cy="250"/>
          </a:xfrm>
        </p:grpSpPr>
        <p:sp>
          <p:nvSpPr>
            <p:cNvPr id="105490" name="Rectangle 15"/>
            <p:cNvSpPr>
              <a:spLocks noChangeArrowheads="1"/>
            </p:cNvSpPr>
            <p:nvPr/>
          </p:nvSpPr>
          <p:spPr bwMode="auto">
            <a:xfrm>
              <a:off x="3825" y="1343"/>
              <a:ext cx="6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Power(on)</a:t>
              </a:r>
            </a:p>
          </p:txBody>
        </p:sp>
        <p:sp>
          <p:nvSpPr>
            <p:cNvPr id="105491" name="Line 16"/>
            <p:cNvSpPr>
              <a:spLocks noChangeShapeType="1"/>
            </p:cNvSpPr>
            <p:nvPr/>
          </p:nvSpPr>
          <p:spPr bwMode="auto">
            <a:xfrm flipH="1">
              <a:off x="3115" y="1583"/>
              <a:ext cx="1824"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 name="Group 26"/>
          <p:cNvGrpSpPr>
            <a:grpSpLocks/>
          </p:cNvGrpSpPr>
          <p:nvPr/>
        </p:nvGrpSpPr>
        <p:grpSpPr bwMode="auto">
          <a:xfrm>
            <a:off x="2415118" y="3111501"/>
            <a:ext cx="8106833" cy="433388"/>
            <a:chOff x="1141" y="1960"/>
            <a:chExt cx="3830" cy="273"/>
          </a:xfrm>
        </p:grpSpPr>
        <p:sp>
          <p:nvSpPr>
            <p:cNvPr id="105486" name="Rectangle 11"/>
            <p:cNvSpPr>
              <a:spLocks noChangeArrowheads="1"/>
            </p:cNvSpPr>
            <p:nvPr/>
          </p:nvSpPr>
          <p:spPr bwMode="auto">
            <a:xfrm>
              <a:off x="1824" y="1960"/>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Power(off)</a:t>
              </a:r>
            </a:p>
          </p:txBody>
        </p:sp>
        <p:sp>
          <p:nvSpPr>
            <p:cNvPr id="105487" name="Line 12"/>
            <p:cNvSpPr>
              <a:spLocks noChangeShapeType="1"/>
            </p:cNvSpPr>
            <p:nvPr/>
          </p:nvSpPr>
          <p:spPr bwMode="auto">
            <a:xfrm flipH="1">
              <a:off x="1141" y="2208"/>
              <a:ext cx="182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5488" name="Rectangle 17"/>
            <p:cNvSpPr>
              <a:spLocks noChangeArrowheads="1"/>
            </p:cNvSpPr>
            <p:nvPr/>
          </p:nvSpPr>
          <p:spPr bwMode="auto">
            <a:xfrm>
              <a:off x="3857" y="1983"/>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Power(off)</a:t>
              </a:r>
            </a:p>
          </p:txBody>
        </p:sp>
        <p:sp>
          <p:nvSpPr>
            <p:cNvPr id="105489" name="Line 18"/>
            <p:cNvSpPr>
              <a:spLocks noChangeShapeType="1"/>
            </p:cNvSpPr>
            <p:nvPr/>
          </p:nvSpPr>
          <p:spPr bwMode="auto">
            <a:xfrm flipH="1">
              <a:off x="3147" y="2223"/>
              <a:ext cx="1824"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27"/>
          <p:cNvGrpSpPr>
            <a:grpSpLocks/>
          </p:cNvGrpSpPr>
          <p:nvPr/>
        </p:nvGrpSpPr>
        <p:grpSpPr bwMode="auto">
          <a:xfrm>
            <a:off x="2370667" y="4343400"/>
            <a:ext cx="8106833" cy="457200"/>
            <a:chOff x="1120" y="2736"/>
            <a:chExt cx="3830" cy="288"/>
          </a:xfrm>
        </p:grpSpPr>
        <p:sp>
          <p:nvSpPr>
            <p:cNvPr id="105482" name="Rectangle 13"/>
            <p:cNvSpPr>
              <a:spLocks noChangeArrowheads="1"/>
            </p:cNvSpPr>
            <p:nvPr/>
          </p:nvSpPr>
          <p:spPr bwMode="auto">
            <a:xfrm>
              <a:off x="1830" y="2736"/>
              <a:ext cx="6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Power(on)</a:t>
              </a:r>
            </a:p>
          </p:txBody>
        </p:sp>
        <p:sp>
          <p:nvSpPr>
            <p:cNvPr id="105483" name="Line 14"/>
            <p:cNvSpPr>
              <a:spLocks noChangeShapeType="1"/>
            </p:cNvSpPr>
            <p:nvPr/>
          </p:nvSpPr>
          <p:spPr bwMode="auto">
            <a:xfrm flipH="1">
              <a:off x="1120" y="3024"/>
              <a:ext cx="1824"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5484" name="Rectangle 19"/>
            <p:cNvSpPr>
              <a:spLocks noChangeArrowheads="1"/>
            </p:cNvSpPr>
            <p:nvPr/>
          </p:nvSpPr>
          <p:spPr bwMode="auto">
            <a:xfrm>
              <a:off x="3836" y="2736"/>
              <a:ext cx="6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i="1">
                  <a:solidFill>
                    <a:srgbClr val="000000"/>
                  </a:solidFill>
                </a:rPr>
                <a:t>Power(on)</a:t>
              </a:r>
            </a:p>
          </p:txBody>
        </p:sp>
        <p:sp>
          <p:nvSpPr>
            <p:cNvPr id="105485" name="Line 20"/>
            <p:cNvSpPr>
              <a:spLocks noChangeShapeType="1"/>
            </p:cNvSpPr>
            <p:nvPr/>
          </p:nvSpPr>
          <p:spPr bwMode="auto">
            <a:xfrm flipH="1">
              <a:off x="3126" y="3023"/>
              <a:ext cx="1824"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9" name="Footer Placeholder 8"/>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7349625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noFill/>
        </p:spPr>
        <p:txBody>
          <a:bodyPr/>
          <a:lstStyle/>
          <a:p>
            <a:r>
              <a:rPr lang="en-US" altLang="en-US" smtClean="0"/>
              <a:t>Toy Car: Dynamic Model</a:t>
            </a:r>
          </a:p>
        </p:txBody>
      </p:sp>
      <p:sp>
        <p:nvSpPr>
          <p:cNvPr id="64516" name="Rectangle 4"/>
          <p:cNvSpPr>
            <a:spLocks noChangeArrowheads="1"/>
          </p:cNvSpPr>
          <p:nvPr/>
        </p:nvSpPr>
        <p:spPr bwMode="auto">
          <a:xfrm>
            <a:off x="7186085" y="804863"/>
            <a:ext cx="1019509"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a:solidFill>
                  <a:srgbClr val="000000"/>
                </a:solidFill>
              </a:rPr>
              <a:t>Wheel</a:t>
            </a:r>
          </a:p>
        </p:txBody>
      </p:sp>
      <p:grpSp>
        <p:nvGrpSpPr>
          <p:cNvPr id="2" name="Group 66"/>
          <p:cNvGrpSpPr>
            <a:grpSpLocks/>
          </p:cNvGrpSpPr>
          <p:nvPr/>
        </p:nvGrpSpPr>
        <p:grpSpPr bwMode="auto">
          <a:xfrm>
            <a:off x="7027333" y="1333500"/>
            <a:ext cx="1813984" cy="596900"/>
            <a:chOff x="3320" y="840"/>
            <a:chExt cx="857" cy="376"/>
          </a:xfrm>
        </p:grpSpPr>
        <p:sp>
          <p:nvSpPr>
            <p:cNvPr id="107587" name="AutoShape 3"/>
            <p:cNvSpPr>
              <a:spLocks noChangeArrowheads="1"/>
            </p:cNvSpPr>
            <p:nvPr/>
          </p:nvSpPr>
          <p:spPr bwMode="auto">
            <a:xfrm>
              <a:off x="3320" y="840"/>
              <a:ext cx="848" cy="376"/>
            </a:xfrm>
            <a:prstGeom prst="roundRect">
              <a:avLst>
                <a:gd name="adj" fmla="val 35995"/>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88" name="Rectangle 5"/>
            <p:cNvSpPr>
              <a:spLocks noChangeArrowheads="1"/>
            </p:cNvSpPr>
            <p:nvPr/>
          </p:nvSpPr>
          <p:spPr bwMode="auto">
            <a:xfrm>
              <a:off x="3379" y="926"/>
              <a:ext cx="4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Forward</a:t>
              </a:r>
            </a:p>
          </p:txBody>
        </p:sp>
        <p:sp>
          <p:nvSpPr>
            <p:cNvPr id="107589" name="Freeform 8"/>
            <p:cNvSpPr>
              <a:spLocks/>
            </p:cNvSpPr>
            <p:nvPr/>
          </p:nvSpPr>
          <p:spPr bwMode="auto">
            <a:xfrm>
              <a:off x="4160" y="1136"/>
              <a:ext cx="17" cy="1"/>
            </a:xfrm>
            <a:custGeom>
              <a:avLst/>
              <a:gdLst>
                <a:gd name="T0" fmla="*/ 16 w 17"/>
                <a:gd name="T1" fmla="*/ 0 h 1"/>
                <a:gd name="T2" fmla="*/ 11 w 17"/>
                <a:gd name="T3" fmla="*/ 0 h 1"/>
                <a:gd name="T4" fmla="*/ 0 w 17"/>
                <a:gd name="T5" fmla="*/ 0 h 1"/>
                <a:gd name="T6" fmla="*/ 5 w 17"/>
                <a:gd name="T7" fmla="*/ 0 h 1"/>
                <a:gd name="T8" fmla="*/ 16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16" y="0"/>
                  </a:moveTo>
                  <a:lnTo>
                    <a:pt x="11" y="0"/>
                  </a:lnTo>
                  <a:lnTo>
                    <a:pt x="0" y="0"/>
                  </a:lnTo>
                  <a:lnTo>
                    <a:pt x="5" y="0"/>
                  </a:lnTo>
                  <a:lnTo>
                    <a:pt x="16"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3" name="Group 64"/>
          <p:cNvGrpSpPr>
            <a:grpSpLocks/>
          </p:cNvGrpSpPr>
          <p:nvPr/>
        </p:nvGrpSpPr>
        <p:grpSpPr bwMode="auto">
          <a:xfrm>
            <a:off x="4301067" y="3302000"/>
            <a:ext cx="1947333" cy="622300"/>
            <a:chOff x="2032" y="2080"/>
            <a:chExt cx="920" cy="392"/>
          </a:xfrm>
        </p:grpSpPr>
        <p:sp>
          <p:nvSpPr>
            <p:cNvPr id="107584" name="AutoShape 14"/>
            <p:cNvSpPr>
              <a:spLocks noChangeArrowheads="1"/>
            </p:cNvSpPr>
            <p:nvPr/>
          </p:nvSpPr>
          <p:spPr bwMode="auto">
            <a:xfrm>
              <a:off x="2032" y="2088"/>
              <a:ext cx="920" cy="384"/>
            </a:xfrm>
            <a:prstGeom prst="roundRect">
              <a:avLst>
                <a:gd name="adj" fmla="val 3528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85" name="Rectangle 15"/>
            <p:cNvSpPr>
              <a:spLocks noChangeArrowheads="1"/>
            </p:cNvSpPr>
            <p:nvPr/>
          </p:nvSpPr>
          <p:spPr bwMode="auto">
            <a:xfrm>
              <a:off x="2139" y="2190"/>
              <a:ext cx="5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Stationary</a:t>
              </a:r>
            </a:p>
          </p:txBody>
        </p:sp>
        <p:sp>
          <p:nvSpPr>
            <p:cNvPr id="107586" name="Freeform 17"/>
            <p:cNvSpPr>
              <a:spLocks/>
            </p:cNvSpPr>
            <p:nvPr/>
          </p:nvSpPr>
          <p:spPr bwMode="auto">
            <a:xfrm>
              <a:off x="2552" y="2080"/>
              <a:ext cx="9" cy="9"/>
            </a:xfrm>
            <a:custGeom>
              <a:avLst/>
              <a:gdLst>
                <a:gd name="T0" fmla="*/ 8 w 9"/>
                <a:gd name="T1" fmla="*/ 4 h 9"/>
                <a:gd name="T2" fmla="*/ 4 w 9"/>
                <a:gd name="T3" fmla="*/ 8 h 9"/>
                <a:gd name="T4" fmla="*/ 0 w 9"/>
                <a:gd name="T5" fmla="*/ 4 h 9"/>
                <a:gd name="T6" fmla="*/ 0 w 9"/>
                <a:gd name="T7" fmla="*/ 0 h 9"/>
                <a:gd name="T8" fmla="*/ 8 w 9"/>
                <a:gd name="T9" fmla="*/ 4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8" y="4"/>
                  </a:moveTo>
                  <a:lnTo>
                    <a:pt x="4" y="8"/>
                  </a:lnTo>
                  <a:lnTo>
                    <a:pt x="0" y="4"/>
                  </a:lnTo>
                  <a:lnTo>
                    <a:pt x="0" y="0"/>
                  </a:lnTo>
                  <a:lnTo>
                    <a:pt x="8" y="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4" name="Group 68"/>
          <p:cNvGrpSpPr>
            <a:grpSpLocks/>
          </p:cNvGrpSpPr>
          <p:nvPr/>
        </p:nvGrpSpPr>
        <p:grpSpPr bwMode="auto">
          <a:xfrm>
            <a:off x="7653866" y="3873500"/>
            <a:ext cx="2728384" cy="1462088"/>
            <a:chOff x="3616" y="2440"/>
            <a:chExt cx="1289" cy="921"/>
          </a:xfrm>
        </p:grpSpPr>
        <p:sp>
          <p:nvSpPr>
            <p:cNvPr id="107578" name="Freeform 12"/>
            <p:cNvSpPr>
              <a:spLocks/>
            </p:cNvSpPr>
            <p:nvPr/>
          </p:nvSpPr>
          <p:spPr bwMode="auto">
            <a:xfrm>
              <a:off x="3880" y="3248"/>
              <a:ext cx="113" cy="113"/>
            </a:xfrm>
            <a:custGeom>
              <a:avLst/>
              <a:gdLst>
                <a:gd name="T0" fmla="*/ 112 w 113"/>
                <a:gd name="T1" fmla="*/ 52 h 113"/>
                <a:gd name="T2" fmla="*/ 0 w 113"/>
                <a:gd name="T3" fmla="*/ 112 h 113"/>
                <a:gd name="T4" fmla="*/ 67 w 113"/>
                <a:gd name="T5" fmla="*/ 0 h 113"/>
                <a:gd name="T6" fmla="*/ 82 w 113"/>
                <a:gd name="T7" fmla="*/ 30 h 113"/>
                <a:gd name="T8" fmla="*/ 112 w 113"/>
                <a:gd name="T9" fmla="*/ 52 h 113"/>
                <a:gd name="T10" fmla="*/ 0 60000 65536"/>
                <a:gd name="T11" fmla="*/ 0 60000 65536"/>
                <a:gd name="T12" fmla="*/ 0 60000 65536"/>
                <a:gd name="T13" fmla="*/ 0 60000 65536"/>
                <a:gd name="T14" fmla="*/ 0 60000 65536"/>
                <a:gd name="T15" fmla="*/ 0 w 113"/>
                <a:gd name="T16" fmla="*/ 0 h 113"/>
                <a:gd name="T17" fmla="*/ 113 w 113"/>
                <a:gd name="T18" fmla="*/ 113 h 113"/>
              </a:gdLst>
              <a:ahLst/>
              <a:cxnLst>
                <a:cxn ang="T10">
                  <a:pos x="T0" y="T1"/>
                </a:cxn>
                <a:cxn ang="T11">
                  <a:pos x="T2" y="T3"/>
                </a:cxn>
                <a:cxn ang="T12">
                  <a:pos x="T4" y="T5"/>
                </a:cxn>
                <a:cxn ang="T13">
                  <a:pos x="T6" y="T7"/>
                </a:cxn>
                <a:cxn ang="T14">
                  <a:pos x="T8" y="T9"/>
                </a:cxn>
              </a:cxnLst>
              <a:rect l="T15" t="T16" r="T17" b="T18"/>
              <a:pathLst>
                <a:path w="113" h="113">
                  <a:moveTo>
                    <a:pt x="112" y="52"/>
                  </a:moveTo>
                  <a:lnTo>
                    <a:pt x="0" y="112"/>
                  </a:lnTo>
                  <a:lnTo>
                    <a:pt x="67" y="0"/>
                  </a:lnTo>
                  <a:lnTo>
                    <a:pt x="82" y="30"/>
                  </a:lnTo>
                  <a:lnTo>
                    <a:pt x="112" y="5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79" name="Freeform 13"/>
            <p:cNvSpPr>
              <a:spLocks/>
            </p:cNvSpPr>
            <p:nvPr/>
          </p:nvSpPr>
          <p:spPr bwMode="auto">
            <a:xfrm>
              <a:off x="3968" y="2440"/>
              <a:ext cx="921" cy="833"/>
            </a:xfrm>
            <a:custGeom>
              <a:avLst/>
              <a:gdLst>
                <a:gd name="T0" fmla="*/ 920 w 921"/>
                <a:gd name="T1" fmla="*/ 8 h 833"/>
                <a:gd name="T2" fmla="*/ 912 w 921"/>
                <a:gd name="T3" fmla="*/ 0 h 833"/>
                <a:gd name="T4" fmla="*/ 0 w 921"/>
                <a:gd name="T5" fmla="*/ 824 h 833"/>
                <a:gd name="T6" fmla="*/ 8 w 921"/>
                <a:gd name="T7" fmla="*/ 832 h 833"/>
                <a:gd name="T8" fmla="*/ 920 w 921"/>
                <a:gd name="T9" fmla="*/ 8 h 833"/>
                <a:gd name="T10" fmla="*/ 0 60000 65536"/>
                <a:gd name="T11" fmla="*/ 0 60000 65536"/>
                <a:gd name="T12" fmla="*/ 0 60000 65536"/>
                <a:gd name="T13" fmla="*/ 0 60000 65536"/>
                <a:gd name="T14" fmla="*/ 0 60000 65536"/>
                <a:gd name="T15" fmla="*/ 0 w 921"/>
                <a:gd name="T16" fmla="*/ 0 h 833"/>
                <a:gd name="T17" fmla="*/ 921 w 921"/>
                <a:gd name="T18" fmla="*/ 833 h 833"/>
              </a:gdLst>
              <a:ahLst/>
              <a:cxnLst>
                <a:cxn ang="T10">
                  <a:pos x="T0" y="T1"/>
                </a:cxn>
                <a:cxn ang="T11">
                  <a:pos x="T2" y="T3"/>
                </a:cxn>
                <a:cxn ang="T12">
                  <a:pos x="T4" y="T5"/>
                </a:cxn>
                <a:cxn ang="T13">
                  <a:pos x="T6" y="T7"/>
                </a:cxn>
                <a:cxn ang="T14">
                  <a:pos x="T8" y="T9"/>
                </a:cxn>
              </a:cxnLst>
              <a:rect l="T15" t="T16" r="T17" b="T18"/>
              <a:pathLst>
                <a:path w="921" h="833">
                  <a:moveTo>
                    <a:pt x="920" y="8"/>
                  </a:moveTo>
                  <a:lnTo>
                    <a:pt x="912" y="0"/>
                  </a:lnTo>
                  <a:lnTo>
                    <a:pt x="0" y="824"/>
                  </a:lnTo>
                  <a:lnTo>
                    <a:pt x="8" y="832"/>
                  </a:lnTo>
                  <a:lnTo>
                    <a:pt x="920" y="8"/>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80" name="Freeform 20"/>
            <p:cNvSpPr>
              <a:spLocks/>
            </p:cNvSpPr>
            <p:nvPr/>
          </p:nvSpPr>
          <p:spPr bwMode="auto">
            <a:xfrm>
              <a:off x="3616" y="3352"/>
              <a:ext cx="9" cy="9"/>
            </a:xfrm>
            <a:custGeom>
              <a:avLst/>
              <a:gdLst>
                <a:gd name="T0" fmla="*/ 4 w 9"/>
                <a:gd name="T1" fmla="*/ 0 h 9"/>
                <a:gd name="T2" fmla="*/ 8 w 9"/>
                <a:gd name="T3" fmla="*/ 4 h 9"/>
                <a:gd name="T4" fmla="*/ 0 w 9"/>
                <a:gd name="T5" fmla="*/ 8 h 9"/>
                <a:gd name="T6" fmla="*/ 4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4" y="0"/>
                  </a:moveTo>
                  <a:lnTo>
                    <a:pt x="8" y="4"/>
                  </a:lnTo>
                  <a:lnTo>
                    <a:pt x="0" y="8"/>
                  </a:lnTo>
                  <a:lnTo>
                    <a:pt x="4"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81" name="Rectangle 24"/>
            <p:cNvSpPr>
              <a:spLocks noChangeArrowheads="1"/>
            </p:cNvSpPr>
            <p:nvPr/>
          </p:nvSpPr>
          <p:spPr bwMode="auto">
            <a:xfrm>
              <a:off x="4435" y="2838"/>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power</a:t>
              </a:r>
            </a:p>
          </p:txBody>
        </p:sp>
        <p:sp>
          <p:nvSpPr>
            <p:cNvPr id="107582" name="Rectangle 25"/>
            <p:cNvSpPr>
              <a:spLocks noChangeArrowheads="1"/>
            </p:cNvSpPr>
            <p:nvPr/>
          </p:nvSpPr>
          <p:spPr bwMode="auto">
            <a:xfrm>
              <a:off x="4819" y="2838"/>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000000"/>
                </a:solidFill>
              </a:endParaRPr>
            </a:p>
            <a:p>
              <a:endParaRPr lang="en-US" altLang="en-US" sz="1800">
                <a:solidFill>
                  <a:srgbClr val="000000"/>
                </a:solidFill>
              </a:endParaRPr>
            </a:p>
          </p:txBody>
        </p:sp>
        <p:sp>
          <p:nvSpPr>
            <p:cNvPr id="107583" name="Rectangle 26"/>
            <p:cNvSpPr>
              <a:spLocks noChangeArrowheads="1"/>
            </p:cNvSpPr>
            <p:nvPr/>
          </p:nvSpPr>
          <p:spPr bwMode="auto">
            <a:xfrm>
              <a:off x="4547" y="2942"/>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on</a:t>
              </a:r>
            </a:p>
          </p:txBody>
        </p:sp>
      </p:grpSp>
      <p:grpSp>
        <p:nvGrpSpPr>
          <p:cNvPr id="5" name="Group 67"/>
          <p:cNvGrpSpPr>
            <a:grpSpLocks/>
          </p:cNvGrpSpPr>
          <p:nvPr/>
        </p:nvGrpSpPr>
        <p:grpSpPr bwMode="auto">
          <a:xfrm>
            <a:off x="8822267" y="1803400"/>
            <a:ext cx="2726267" cy="2082800"/>
            <a:chOff x="4168" y="1136"/>
            <a:chExt cx="1288" cy="1312"/>
          </a:xfrm>
        </p:grpSpPr>
        <p:sp>
          <p:nvSpPr>
            <p:cNvPr id="107570" name="Freeform 9"/>
            <p:cNvSpPr>
              <a:spLocks/>
            </p:cNvSpPr>
            <p:nvPr/>
          </p:nvSpPr>
          <p:spPr bwMode="auto">
            <a:xfrm>
              <a:off x="4800" y="1920"/>
              <a:ext cx="113" cy="121"/>
            </a:xfrm>
            <a:custGeom>
              <a:avLst/>
              <a:gdLst>
                <a:gd name="T0" fmla="*/ 60 w 113"/>
                <a:gd name="T1" fmla="*/ 0 h 121"/>
                <a:gd name="T2" fmla="*/ 112 w 113"/>
                <a:gd name="T3" fmla="*/ 120 h 121"/>
                <a:gd name="T4" fmla="*/ 0 w 113"/>
                <a:gd name="T5" fmla="*/ 45 h 121"/>
                <a:gd name="T6" fmla="*/ 30 w 113"/>
                <a:gd name="T7" fmla="*/ 23 h 121"/>
                <a:gd name="T8" fmla="*/ 60 w 113"/>
                <a:gd name="T9" fmla="*/ 0 h 121"/>
                <a:gd name="T10" fmla="*/ 0 60000 65536"/>
                <a:gd name="T11" fmla="*/ 0 60000 65536"/>
                <a:gd name="T12" fmla="*/ 0 60000 65536"/>
                <a:gd name="T13" fmla="*/ 0 60000 65536"/>
                <a:gd name="T14" fmla="*/ 0 60000 65536"/>
                <a:gd name="T15" fmla="*/ 0 w 113"/>
                <a:gd name="T16" fmla="*/ 0 h 121"/>
                <a:gd name="T17" fmla="*/ 113 w 113"/>
                <a:gd name="T18" fmla="*/ 121 h 121"/>
              </a:gdLst>
              <a:ahLst/>
              <a:cxnLst>
                <a:cxn ang="T10">
                  <a:pos x="T0" y="T1"/>
                </a:cxn>
                <a:cxn ang="T11">
                  <a:pos x="T2" y="T3"/>
                </a:cxn>
                <a:cxn ang="T12">
                  <a:pos x="T4" y="T5"/>
                </a:cxn>
                <a:cxn ang="T13">
                  <a:pos x="T6" y="T7"/>
                </a:cxn>
                <a:cxn ang="T14">
                  <a:pos x="T8" y="T9"/>
                </a:cxn>
              </a:cxnLst>
              <a:rect l="T15" t="T16" r="T17" b="T18"/>
              <a:pathLst>
                <a:path w="113" h="121">
                  <a:moveTo>
                    <a:pt x="60" y="0"/>
                  </a:moveTo>
                  <a:lnTo>
                    <a:pt x="112" y="120"/>
                  </a:lnTo>
                  <a:lnTo>
                    <a:pt x="0" y="45"/>
                  </a:lnTo>
                  <a:lnTo>
                    <a:pt x="30" y="23"/>
                  </a:lnTo>
                  <a:lnTo>
                    <a:pt x="60"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71" name="Freeform 10"/>
            <p:cNvSpPr>
              <a:spLocks/>
            </p:cNvSpPr>
            <p:nvPr/>
          </p:nvSpPr>
          <p:spPr bwMode="auto">
            <a:xfrm>
              <a:off x="4168" y="1136"/>
              <a:ext cx="665" cy="809"/>
            </a:xfrm>
            <a:custGeom>
              <a:avLst/>
              <a:gdLst>
                <a:gd name="T0" fmla="*/ 16 w 665"/>
                <a:gd name="T1" fmla="*/ 0 h 809"/>
                <a:gd name="T2" fmla="*/ 0 w 665"/>
                <a:gd name="T3" fmla="*/ 8 h 809"/>
                <a:gd name="T4" fmla="*/ 648 w 665"/>
                <a:gd name="T5" fmla="*/ 808 h 809"/>
                <a:gd name="T6" fmla="*/ 664 w 665"/>
                <a:gd name="T7" fmla="*/ 800 h 809"/>
                <a:gd name="T8" fmla="*/ 16 w 665"/>
                <a:gd name="T9" fmla="*/ 0 h 809"/>
                <a:gd name="T10" fmla="*/ 0 60000 65536"/>
                <a:gd name="T11" fmla="*/ 0 60000 65536"/>
                <a:gd name="T12" fmla="*/ 0 60000 65536"/>
                <a:gd name="T13" fmla="*/ 0 60000 65536"/>
                <a:gd name="T14" fmla="*/ 0 60000 65536"/>
                <a:gd name="T15" fmla="*/ 0 w 665"/>
                <a:gd name="T16" fmla="*/ 0 h 809"/>
                <a:gd name="T17" fmla="*/ 665 w 665"/>
                <a:gd name="T18" fmla="*/ 809 h 809"/>
              </a:gdLst>
              <a:ahLst/>
              <a:cxnLst>
                <a:cxn ang="T10">
                  <a:pos x="T0" y="T1"/>
                </a:cxn>
                <a:cxn ang="T11">
                  <a:pos x="T2" y="T3"/>
                </a:cxn>
                <a:cxn ang="T12">
                  <a:pos x="T4" y="T5"/>
                </a:cxn>
                <a:cxn ang="T13">
                  <a:pos x="T6" y="T7"/>
                </a:cxn>
                <a:cxn ang="T14">
                  <a:pos x="T8" y="T9"/>
                </a:cxn>
              </a:cxnLst>
              <a:rect l="T15" t="T16" r="T17" b="T18"/>
              <a:pathLst>
                <a:path w="665" h="809">
                  <a:moveTo>
                    <a:pt x="16" y="0"/>
                  </a:moveTo>
                  <a:lnTo>
                    <a:pt x="0" y="8"/>
                  </a:lnTo>
                  <a:lnTo>
                    <a:pt x="648" y="808"/>
                  </a:lnTo>
                  <a:lnTo>
                    <a:pt x="664" y="800"/>
                  </a:lnTo>
                  <a:lnTo>
                    <a:pt x="16"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72" name="Freeform 11"/>
            <p:cNvSpPr>
              <a:spLocks/>
            </p:cNvSpPr>
            <p:nvPr/>
          </p:nvSpPr>
          <p:spPr bwMode="auto">
            <a:xfrm>
              <a:off x="4888" y="2432"/>
              <a:ext cx="9" cy="9"/>
            </a:xfrm>
            <a:custGeom>
              <a:avLst/>
              <a:gdLst>
                <a:gd name="T0" fmla="*/ 4 w 9"/>
                <a:gd name="T1" fmla="*/ 8 h 9"/>
                <a:gd name="T2" fmla="*/ 8 w 9"/>
                <a:gd name="T3" fmla="*/ 8 h 9"/>
                <a:gd name="T4" fmla="*/ 4 w 9"/>
                <a:gd name="T5" fmla="*/ 0 h 9"/>
                <a:gd name="T6" fmla="*/ 0 w 9"/>
                <a:gd name="T7" fmla="*/ 4 h 9"/>
                <a:gd name="T8" fmla="*/ 4 w 9"/>
                <a:gd name="T9" fmla="*/ 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8"/>
                  </a:moveTo>
                  <a:lnTo>
                    <a:pt x="8" y="8"/>
                  </a:lnTo>
                  <a:lnTo>
                    <a:pt x="4" y="0"/>
                  </a:lnTo>
                  <a:lnTo>
                    <a:pt x="0" y="4"/>
                  </a:lnTo>
                  <a:lnTo>
                    <a:pt x="4" y="8"/>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73" name="AutoShape 22"/>
            <p:cNvSpPr>
              <a:spLocks noChangeArrowheads="1"/>
            </p:cNvSpPr>
            <p:nvPr/>
          </p:nvSpPr>
          <p:spPr bwMode="auto">
            <a:xfrm>
              <a:off x="4568" y="2064"/>
              <a:ext cx="888" cy="384"/>
            </a:xfrm>
            <a:prstGeom prst="roundRect">
              <a:avLst>
                <a:gd name="adj" fmla="val 35287"/>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74" name="Rectangle 23"/>
            <p:cNvSpPr>
              <a:spLocks noChangeArrowheads="1"/>
            </p:cNvSpPr>
            <p:nvPr/>
          </p:nvSpPr>
          <p:spPr bwMode="auto">
            <a:xfrm>
              <a:off x="4563" y="2174"/>
              <a:ext cx="5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Stationary</a:t>
              </a:r>
            </a:p>
          </p:txBody>
        </p:sp>
        <p:sp>
          <p:nvSpPr>
            <p:cNvPr id="107575" name="Rectangle 27"/>
            <p:cNvSpPr>
              <a:spLocks noChangeArrowheads="1"/>
            </p:cNvSpPr>
            <p:nvPr/>
          </p:nvSpPr>
          <p:spPr bwMode="auto">
            <a:xfrm>
              <a:off x="4515" y="1230"/>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power</a:t>
              </a:r>
            </a:p>
          </p:txBody>
        </p:sp>
        <p:sp>
          <p:nvSpPr>
            <p:cNvPr id="107576" name="Rectangle 28"/>
            <p:cNvSpPr>
              <a:spLocks noChangeArrowheads="1"/>
            </p:cNvSpPr>
            <p:nvPr/>
          </p:nvSpPr>
          <p:spPr bwMode="auto">
            <a:xfrm>
              <a:off x="4899" y="1230"/>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D50007"/>
                </a:solidFill>
              </a:endParaRPr>
            </a:p>
            <a:p>
              <a:endParaRPr lang="en-US" altLang="en-US" sz="1800">
                <a:solidFill>
                  <a:srgbClr val="D50007"/>
                </a:solidFill>
              </a:endParaRPr>
            </a:p>
          </p:txBody>
        </p:sp>
        <p:sp>
          <p:nvSpPr>
            <p:cNvPr id="107577" name="Rectangle 29"/>
            <p:cNvSpPr>
              <a:spLocks noChangeArrowheads="1"/>
            </p:cNvSpPr>
            <p:nvPr/>
          </p:nvSpPr>
          <p:spPr bwMode="auto">
            <a:xfrm>
              <a:off x="4619" y="1366"/>
              <a:ext cx="2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off</a:t>
              </a:r>
            </a:p>
          </p:txBody>
        </p:sp>
      </p:grpSp>
      <p:grpSp>
        <p:nvGrpSpPr>
          <p:cNvPr id="6" name="Group 69"/>
          <p:cNvGrpSpPr>
            <a:grpSpLocks/>
          </p:cNvGrpSpPr>
          <p:nvPr/>
        </p:nvGrpSpPr>
        <p:grpSpPr bwMode="auto">
          <a:xfrm>
            <a:off x="5391152" y="3911600"/>
            <a:ext cx="3295649" cy="2057400"/>
            <a:chOff x="2547" y="2464"/>
            <a:chExt cx="1557" cy="1296"/>
          </a:xfrm>
        </p:grpSpPr>
        <p:sp>
          <p:nvSpPr>
            <p:cNvPr id="107563" name="AutoShape 6"/>
            <p:cNvSpPr>
              <a:spLocks noChangeArrowheads="1"/>
            </p:cNvSpPr>
            <p:nvPr/>
          </p:nvSpPr>
          <p:spPr bwMode="auto">
            <a:xfrm>
              <a:off x="3248" y="3384"/>
              <a:ext cx="856" cy="376"/>
            </a:xfrm>
            <a:prstGeom prst="roundRect">
              <a:avLst>
                <a:gd name="adj" fmla="val 35995"/>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4" name="Rectangle 7"/>
            <p:cNvSpPr>
              <a:spLocks noChangeArrowheads="1"/>
            </p:cNvSpPr>
            <p:nvPr/>
          </p:nvSpPr>
          <p:spPr bwMode="auto">
            <a:xfrm>
              <a:off x="3347" y="3462"/>
              <a:ext cx="5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Backward</a:t>
              </a:r>
            </a:p>
          </p:txBody>
        </p:sp>
        <p:sp>
          <p:nvSpPr>
            <p:cNvPr id="107565" name="Freeform 19"/>
            <p:cNvSpPr>
              <a:spLocks/>
            </p:cNvSpPr>
            <p:nvPr/>
          </p:nvSpPr>
          <p:spPr bwMode="auto">
            <a:xfrm>
              <a:off x="2552" y="2464"/>
              <a:ext cx="113" cy="105"/>
            </a:xfrm>
            <a:custGeom>
              <a:avLst/>
              <a:gdLst>
                <a:gd name="T0" fmla="*/ 67 w 113"/>
                <a:gd name="T1" fmla="*/ 104 h 105"/>
                <a:gd name="T2" fmla="*/ 0 w 113"/>
                <a:gd name="T3" fmla="*/ 0 h 105"/>
                <a:gd name="T4" fmla="*/ 112 w 113"/>
                <a:gd name="T5" fmla="*/ 52 h 105"/>
                <a:gd name="T6" fmla="*/ 90 w 113"/>
                <a:gd name="T7" fmla="*/ 82 h 105"/>
                <a:gd name="T8" fmla="*/ 67 w 113"/>
                <a:gd name="T9" fmla="*/ 104 h 105"/>
                <a:gd name="T10" fmla="*/ 0 60000 65536"/>
                <a:gd name="T11" fmla="*/ 0 60000 65536"/>
                <a:gd name="T12" fmla="*/ 0 60000 65536"/>
                <a:gd name="T13" fmla="*/ 0 60000 65536"/>
                <a:gd name="T14" fmla="*/ 0 60000 65536"/>
                <a:gd name="T15" fmla="*/ 0 w 113"/>
                <a:gd name="T16" fmla="*/ 0 h 105"/>
                <a:gd name="T17" fmla="*/ 113 w 113"/>
                <a:gd name="T18" fmla="*/ 105 h 105"/>
              </a:gdLst>
              <a:ahLst/>
              <a:cxnLst>
                <a:cxn ang="T10">
                  <a:pos x="T0" y="T1"/>
                </a:cxn>
                <a:cxn ang="T11">
                  <a:pos x="T2" y="T3"/>
                </a:cxn>
                <a:cxn ang="T12">
                  <a:pos x="T4" y="T5"/>
                </a:cxn>
                <a:cxn ang="T13">
                  <a:pos x="T6" y="T7"/>
                </a:cxn>
                <a:cxn ang="T14">
                  <a:pos x="T8" y="T9"/>
                </a:cxn>
              </a:cxnLst>
              <a:rect l="T15" t="T16" r="T17" b="T18"/>
              <a:pathLst>
                <a:path w="113" h="105">
                  <a:moveTo>
                    <a:pt x="67" y="104"/>
                  </a:moveTo>
                  <a:lnTo>
                    <a:pt x="0" y="0"/>
                  </a:lnTo>
                  <a:lnTo>
                    <a:pt x="112" y="52"/>
                  </a:lnTo>
                  <a:lnTo>
                    <a:pt x="90" y="82"/>
                  </a:lnTo>
                  <a:lnTo>
                    <a:pt x="67" y="10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6" name="Freeform 21"/>
            <p:cNvSpPr>
              <a:spLocks/>
            </p:cNvSpPr>
            <p:nvPr/>
          </p:nvSpPr>
          <p:spPr bwMode="auto">
            <a:xfrm>
              <a:off x="2648" y="2544"/>
              <a:ext cx="969" cy="817"/>
            </a:xfrm>
            <a:custGeom>
              <a:avLst/>
              <a:gdLst>
                <a:gd name="T0" fmla="*/ 8 w 969"/>
                <a:gd name="T1" fmla="*/ 0 h 817"/>
                <a:gd name="T2" fmla="*/ 0 w 969"/>
                <a:gd name="T3" fmla="*/ 16 h 817"/>
                <a:gd name="T4" fmla="*/ 960 w 969"/>
                <a:gd name="T5" fmla="*/ 816 h 817"/>
                <a:gd name="T6" fmla="*/ 968 w 969"/>
                <a:gd name="T7" fmla="*/ 800 h 817"/>
                <a:gd name="T8" fmla="*/ 8 w 969"/>
                <a:gd name="T9" fmla="*/ 0 h 817"/>
                <a:gd name="T10" fmla="*/ 0 60000 65536"/>
                <a:gd name="T11" fmla="*/ 0 60000 65536"/>
                <a:gd name="T12" fmla="*/ 0 60000 65536"/>
                <a:gd name="T13" fmla="*/ 0 60000 65536"/>
                <a:gd name="T14" fmla="*/ 0 60000 65536"/>
                <a:gd name="T15" fmla="*/ 0 w 969"/>
                <a:gd name="T16" fmla="*/ 0 h 817"/>
                <a:gd name="T17" fmla="*/ 969 w 969"/>
                <a:gd name="T18" fmla="*/ 817 h 817"/>
              </a:gdLst>
              <a:ahLst/>
              <a:cxnLst>
                <a:cxn ang="T10">
                  <a:pos x="T0" y="T1"/>
                </a:cxn>
                <a:cxn ang="T11">
                  <a:pos x="T2" y="T3"/>
                </a:cxn>
                <a:cxn ang="T12">
                  <a:pos x="T4" y="T5"/>
                </a:cxn>
                <a:cxn ang="T13">
                  <a:pos x="T6" y="T7"/>
                </a:cxn>
                <a:cxn ang="T14">
                  <a:pos x="T8" y="T9"/>
                </a:cxn>
              </a:cxnLst>
              <a:rect l="T15" t="T16" r="T17" b="T18"/>
              <a:pathLst>
                <a:path w="969" h="817">
                  <a:moveTo>
                    <a:pt x="8" y="0"/>
                  </a:moveTo>
                  <a:lnTo>
                    <a:pt x="0" y="16"/>
                  </a:lnTo>
                  <a:lnTo>
                    <a:pt x="960" y="816"/>
                  </a:lnTo>
                  <a:lnTo>
                    <a:pt x="968" y="800"/>
                  </a:lnTo>
                  <a:lnTo>
                    <a:pt x="8"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7" name="Rectangle 30"/>
            <p:cNvSpPr>
              <a:spLocks noChangeArrowheads="1"/>
            </p:cNvSpPr>
            <p:nvPr/>
          </p:nvSpPr>
          <p:spPr bwMode="auto">
            <a:xfrm>
              <a:off x="2547" y="2910"/>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power</a:t>
              </a:r>
            </a:p>
          </p:txBody>
        </p:sp>
        <p:sp>
          <p:nvSpPr>
            <p:cNvPr id="107568" name="Rectangle 31"/>
            <p:cNvSpPr>
              <a:spLocks noChangeArrowheads="1"/>
            </p:cNvSpPr>
            <p:nvPr/>
          </p:nvSpPr>
          <p:spPr bwMode="auto">
            <a:xfrm>
              <a:off x="2931" y="2910"/>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D50007"/>
                </a:solidFill>
              </a:endParaRPr>
            </a:p>
            <a:p>
              <a:endParaRPr lang="en-US" altLang="en-US" sz="1800">
                <a:solidFill>
                  <a:srgbClr val="D50007"/>
                </a:solidFill>
              </a:endParaRPr>
            </a:p>
          </p:txBody>
        </p:sp>
        <p:sp>
          <p:nvSpPr>
            <p:cNvPr id="107569" name="Rectangle 32"/>
            <p:cNvSpPr>
              <a:spLocks noChangeArrowheads="1"/>
            </p:cNvSpPr>
            <p:nvPr/>
          </p:nvSpPr>
          <p:spPr bwMode="auto">
            <a:xfrm>
              <a:off x="2651" y="3046"/>
              <a:ext cx="2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off</a:t>
              </a:r>
            </a:p>
          </p:txBody>
        </p:sp>
      </p:grpSp>
      <p:grpSp>
        <p:nvGrpSpPr>
          <p:cNvPr id="7" name="Group 70"/>
          <p:cNvGrpSpPr>
            <a:grpSpLocks/>
          </p:cNvGrpSpPr>
          <p:nvPr/>
        </p:nvGrpSpPr>
        <p:grpSpPr bwMode="auto">
          <a:xfrm>
            <a:off x="3810000" y="2578100"/>
            <a:ext cx="1272117" cy="738188"/>
            <a:chOff x="1800" y="1624"/>
            <a:chExt cx="601" cy="465"/>
          </a:xfrm>
        </p:grpSpPr>
        <p:sp>
          <p:nvSpPr>
            <p:cNvPr id="107558" name="Oval 33"/>
            <p:cNvSpPr>
              <a:spLocks noChangeArrowheads="1"/>
            </p:cNvSpPr>
            <p:nvPr/>
          </p:nvSpPr>
          <p:spPr bwMode="auto">
            <a:xfrm>
              <a:off x="1800" y="1624"/>
              <a:ext cx="112" cy="88"/>
            </a:xfrm>
            <a:prstGeom prst="ellipse">
              <a:avLst/>
            </a:pr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9" name="Oval 34"/>
            <p:cNvSpPr>
              <a:spLocks noChangeArrowheads="1"/>
            </p:cNvSpPr>
            <p:nvPr/>
          </p:nvSpPr>
          <p:spPr bwMode="auto">
            <a:xfrm>
              <a:off x="1800" y="1624"/>
              <a:ext cx="112" cy="8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0" name="Freeform 35"/>
            <p:cNvSpPr>
              <a:spLocks/>
            </p:cNvSpPr>
            <p:nvPr/>
          </p:nvSpPr>
          <p:spPr bwMode="auto">
            <a:xfrm>
              <a:off x="1872" y="1672"/>
              <a:ext cx="9" cy="17"/>
            </a:xfrm>
            <a:custGeom>
              <a:avLst/>
              <a:gdLst>
                <a:gd name="T0" fmla="*/ 8 w 9"/>
                <a:gd name="T1" fmla="*/ 5 h 17"/>
                <a:gd name="T2" fmla="*/ 4 w 9"/>
                <a:gd name="T3" fmla="*/ 0 h 17"/>
                <a:gd name="T4" fmla="*/ 0 w 9"/>
                <a:gd name="T5" fmla="*/ 11 h 17"/>
                <a:gd name="T6" fmla="*/ 4 w 9"/>
                <a:gd name="T7" fmla="*/ 16 h 17"/>
                <a:gd name="T8" fmla="*/ 8 w 9"/>
                <a:gd name="T9" fmla="*/ 5 h 17"/>
                <a:gd name="T10" fmla="*/ 0 60000 65536"/>
                <a:gd name="T11" fmla="*/ 0 60000 65536"/>
                <a:gd name="T12" fmla="*/ 0 60000 65536"/>
                <a:gd name="T13" fmla="*/ 0 60000 65536"/>
                <a:gd name="T14" fmla="*/ 0 60000 65536"/>
                <a:gd name="T15" fmla="*/ 0 w 9"/>
                <a:gd name="T16" fmla="*/ 0 h 17"/>
                <a:gd name="T17" fmla="*/ 9 w 9"/>
                <a:gd name="T18" fmla="*/ 17 h 17"/>
              </a:gdLst>
              <a:ahLst/>
              <a:cxnLst>
                <a:cxn ang="T10">
                  <a:pos x="T0" y="T1"/>
                </a:cxn>
                <a:cxn ang="T11">
                  <a:pos x="T2" y="T3"/>
                </a:cxn>
                <a:cxn ang="T12">
                  <a:pos x="T4" y="T5"/>
                </a:cxn>
                <a:cxn ang="T13">
                  <a:pos x="T6" y="T7"/>
                </a:cxn>
                <a:cxn ang="T14">
                  <a:pos x="T8" y="T9"/>
                </a:cxn>
              </a:cxnLst>
              <a:rect l="T15" t="T16" r="T17" b="T18"/>
              <a:pathLst>
                <a:path w="9" h="17">
                  <a:moveTo>
                    <a:pt x="8" y="5"/>
                  </a:moveTo>
                  <a:lnTo>
                    <a:pt x="4" y="0"/>
                  </a:lnTo>
                  <a:lnTo>
                    <a:pt x="0" y="11"/>
                  </a:lnTo>
                  <a:lnTo>
                    <a:pt x="4" y="16"/>
                  </a:lnTo>
                  <a:lnTo>
                    <a:pt x="8" y="5"/>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1" name="Freeform 36"/>
            <p:cNvSpPr>
              <a:spLocks/>
            </p:cNvSpPr>
            <p:nvPr/>
          </p:nvSpPr>
          <p:spPr bwMode="auto">
            <a:xfrm>
              <a:off x="2288" y="1984"/>
              <a:ext cx="113" cy="105"/>
            </a:xfrm>
            <a:custGeom>
              <a:avLst/>
              <a:gdLst>
                <a:gd name="T0" fmla="*/ 45 w 113"/>
                <a:gd name="T1" fmla="*/ 0 h 105"/>
                <a:gd name="T2" fmla="*/ 112 w 113"/>
                <a:gd name="T3" fmla="*/ 104 h 105"/>
                <a:gd name="T4" fmla="*/ 0 w 113"/>
                <a:gd name="T5" fmla="*/ 52 h 105"/>
                <a:gd name="T6" fmla="*/ 22 w 113"/>
                <a:gd name="T7" fmla="*/ 30 h 105"/>
                <a:gd name="T8" fmla="*/ 45 w 113"/>
                <a:gd name="T9" fmla="*/ 0 h 105"/>
                <a:gd name="T10" fmla="*/ 0 60000 65536"/>
                <a:gd name="T11" fmla="*/ 0 60000 65536"/>
                <a:gd name="T12" fmla="*/ 0 60000 65536"/>
                <a:gd name="T13" fmla="*/ 0 60000 65536"/>
                <a:gd name="T14" fmla="*/ 0 60000 65536"/>
                <a:gd name="T15" fmla="*/ 0 w 113"/>
                <a:gd name="T16" fmla="*/ 0 h 105"/>
                <a:gd name="T17" fmla="*/ 113 w 113"/>
                <a:gd name="T18" fmla="*/ 105 h 105"/>
              </a:gdLst>
              <a:ahLst/>
              <a:cxnLst>
                <a:cxn ang="T10">
                  <a:pos x="T0" y="T1"/>
                </a:cxn>
                <a:cxn ang="T11">
                  <a:pos x="T2" y="T3"/>
                </a:cxn>
                <a:cxn ang="T12">
                  <a:pos x="T4" y="T5"/>
                </a:cxn>
                <a:cxn ang="T13">
                  <a:pos x="T6" y="T7"/>
                </a:cxn>
                <a:cxn ang="T14">
                  <a:pos x="T8" y="T9"/>
                </a:cxn>
              </a:cxnLst>
              <a:rect l="T15" t="T16" r="T17" b="T18"/>
              <a:pathLst>
                <a:path w="113" h="105">
                  <a:moveTo>
                    <a:pt x="45" y="0"/>
                  </a:moveTo>
                  <a:lnTo>
                    <a:pt x="112" y="104"/>
                  </a:lnTo>
                  <a:lnTo>
                    <a:pt x="0" y="52"/>
                  </a:lnTo>
                  <a:lnTo>
                    <a:pt x="22" y="30"/>
                  </a:lnTo>
                  <a:lnTo>
                    <a:pt x="45"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62" name="Freeform 37"/>
            <p:cNvSpPr>
              <a:spLocks/>
            </p:cNvSpPr>
            <p:nvPr/>
          </p:nvSpPr>
          <p:spPr bwMode="auto">
            <a:xfrm>
              <a:off x="1880" y="1680"/>
              <a:ext cx="433" cy="337"/>
            </a:xfrm>
            <a:custGeom>
              <a:avLst/>
              <a:gdLst>
                <a:gd name="T0" fmla="*/ 8 w 433"/>
                <a:gd name="T1" fmla="*/ 0 h 337"/>
                <a:gd name="T2" fmla="*/ 0 w 433"/>
                <a:gd name="T3" fmla="*/ 16 h 337"/>
                <a:gd name="T4" fmla="*/ 424 w 433"/>
                <a:gd name="T5" fmla="*/ 336 h 337"/>
                <a:gd name="T6" fmla="*/ 432 w 433"/>
                <a:gd name="T7" fmla="*/ 320 h 337"/>
                <a:gd name="T8" fmla="*/ 8 w 433"/>
                <a:gd name="T9" fmla="*/ 0 h 337"/>
                <a:gd name="T10" fmla="*/ 0 60000 65536"/>
                <a:gd name="T11" fmla="*/ 0 60000 65536"/>
                <a:gd name="T12" fmla="*/ 0 60000 65536"/>
                <a:gd name="T13" fmla="*/ 0 60000 65536"/>
                <a:gd name="T14" fmla="*/ 0 60000 65536"/>
                <a:gd name="T15" fmla="*/ 0 w 433"/>
                <a:gd name="T16" fmla="*/ 0 h 337"/>
                <a:gd name="T17" fmla="*/ 433 w 433"/>
                <a:gd name="T18" fmla="*/ 337 h 337"/>
              </a:gdLst>
              <a:ahLst/>
              <a:cxnLst>
                <a:cxn ang="T10">
                  <a:pos x="T0" y="T1"/>
                </a:cxn>
                <a:cxn ang="T11">
                  <a:pos x="T2" y="T3"/>
                </a:cxn>
                <a:cxn ang="T12">
                  <a:pos x="T4" y="T5"/>
                </a:cxn>
                <a:cxn ang="T13">
                  <a:pos x="T6" y="T7"/>
                </a:cxn>
                <a:cxn ang="T14">
                  <a:pos x="T8" y="T9"/>
                </a:cxn>
              </a:cxnLst>
              <a:rect l="T15" t="T16" r="T17" b="T18"/>
              <a:pathLst>
                <a:path w="433" h="337">
                  <a:moveTo>
                    <a:pt x="8" y="0"/>
                  </a:moveTo>
                  <a:lnTo>
                    <a:pt x="0" y="16"/>
                  </a:lnTo>
                  <a:lnTo>
                    <a:pt x="424" y="336"/>
                  </a:lnTo>
                  <a:lnTo>
                    <a:pt x="432" y="320"/>
                  </a:lnTo>
                  <a:lnTo>
                    <a:pt x="8"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8" name="Group 65"/>
          <p:cNvGrpSpPr>
            <a:grpSpLocks/>
          </p:cNvGrpSpPr>
          <p:nvPr/>
        </p:nvGrpSpPr>
        <p:grpSpPr bwMode="auto">
          <a:xfrm>
            <a:off x="5187951" y="1803400"/>
            <a:ext cx="1790700" cy="1500188"/>
            <a:chOff x="2451" y="1136"/>
            <a:chExt cx="846" cy="945"/>
          </a:xfrm>
        </p:grpSpPr>
        <p:sp>
          <p:nvSpPr>
            <p:cNvPr id="107553" name="Freeform 16"/>
            <p:cNvSpPr>
              <a:spLocks/>
            </p:cNvSpPr>
            <p:nvPr/>
          </p:nvSpPr>
          <p:spPr bwMode="auto">
            <a:xfrm>
              <a:off x="3184" y="1136"/>
              <a:ext cx="113" cy="113"/>
            </a:xfrm>
            <a:custGeom>
              <a:avLst/>
              <a:gdLst>
                <a:gd name="T0" fmla="*/ 0 w 113"/>
                <a:gd name="T1" fmla="*/ 67 h 113"/>
                <a:gd name="T2" fmla="*/ 112 w 113"/>
                <a:gd name="T3" fmla="*/ 0 h 113"/>
                <a:gd name="T4" fmla="*/ 60 w 113"/>
                <a:gd name="T5" fmla="*/ 112 h 113"/>
                <a:gd name="T6" fmla="*/ 30 w 113"/>
                <a:gd name="T7" fmla="*/ 90 h 113"/>
                <a:gd name="T8" fmla="*/ 0 w 113"/>
                <a:gd name="T9" fmla="*/ 67 h 113"/>
                <a:gd name="T10" fmla="*/ 0 60000 65536"/>
                <a:gd name="T11" fmla="*/ 0 60000 65536"/>
                <a:gd name="T12" fmla="*/ 0 60000 65536"/>
                <a:gd name="T13" fmla="*/ 0 60000 65536"/>
                <a:gd name="T14" fmla="*/ 0 60000 65536"/>
                <a:gd name="T15" fmla="*/ 0 w 113"/>
                <a:gd name="T16" fmla="*/ 0 h 113"/>
                <a:gd name="T17" fmla="*/ 113 w 113"/>
                <a:gd name="T18" fmla="*/ 113 h 113"/>
              </a:gdLst>
              <a:ahLst/>
              <a:cxnLst>
                <a:cxn ang="T10">
                  <a:pos x="T0" y="T1"/>
                </a:cxn>
                <a:cxn ang="T11">
                  <a:pos x="T2" y="T3"/>
                </a:cxn>
                <a:cxn ang="T12">
                  <a:pos x="T4" y="T5"/>
                </a:cxn>
                <a:cxn ang="T13">
                  <a:pos x="T6" y="T7"/>
                </a:cxn>
                <a:cxn ang="T14">
                  <a:pos x="T8" y="T9"/>
                </a:cxn>
              </a:cxnLst>
              <a:rect l="T15" t="T16" r="T17" b="T18"/>
              <a:pathLst>
                <a:path w="113" h="113">
                  <a:moveTo>
                    <a:pt x="0" y="67"/>
                  </a:moveTo>
                  <a:lnTo>
                    <a:pt x="112" y="0"/>
                  </a:lnTo>
                  <a:lnTo>
                    <a:pt x="60" y="112"/>
                  </a:lnTo>
                  <a:lnTo>
                    <a:pt x="30" y="90"/>
                  </a:lnTo>
                  <a:lnTo>
                    <a:pt x="0" y="67"/>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4" name="Freeform 18"/>
            <p:cNvSpPr>
              <a:spLocks/>
            </p:cNvSpPr>
            <p:nvPr/>
          </p:nvSpPr>
          <p:spPr bwMode="auto">
            <a:xfrm>
              <a:off x="2552" y="1232"/>
              <a:ext cx="665" cy="849"/>
            </a:xfrm>
            <a:custGeom>
              <a:avLst/>
              <a:gdLst>
                <a:gd name="T0" fmla="*/ 664 w 665"/>
                <a:gd name="T1" fmla="*/ 8 h 849"/>
                <a:gd name="T2" fmla="*/ 648 w 665"/>
                <a:gd name="T3" fmla="*/ 0 h 849"/>
                <a:gd name="T4" fmla="*/ 0 w 665"/>
                <a:gd name="T5" fmla="*/ 840 h 849"/>
                <a:gd name="T6" fmla="*/ 16 w 665"/>
                <a:gd name="T7" fmla="*/ 848 h 849"/>
                <a:gd name="T8" fmla="*/ 664 w 665"/>
                <a:gd name="T9" fmla="*/ 8 h 849"/>
                <a:gd name="T10" fmla="*/ 0 60000 65536"/>
                <a:gd name="T11" fmla="*/ 0 60000 65536"/>
                <a:gd name="T12" fmla="*/ 0 60000 65536"/>
                <a:gd name="T13" fmla="*/ 0 60000 65536"/>
                <a:gd name="T14" fmla="*/ 0 60000 65536"/>
                <a:gd name="T15" fmla="*/ 0 w 665"/>
                <a:gd name="T16" fmla="*/ 0 h 849"/>
                <a:gd name="T17" fmla="*/ 665 w 665"/>
                <a:gd name="T18" fmla="*/ 849 h 849"/>
              </a:gdLst>
              <a:ahLst/>
              <a:cxnLst>
                <a:cxn ang="T10">
                  <a:pos x="T0" y="T1"/>
                </a:cxn>
                <a:cxn ang="T11">
                  <a:pos x="T2" y="T3"/>
                </a:cxn>
                <a:cxn ang="T12">
                  <a:pos x="T4" y="T5"/>
                </a:cxn>
                <a:cxn ang="T13">
                  <a:pos x="T6" y="T7"/>
                </a:cxn>
                <a:cxn ang="T14">
                  <a:pos x="T8" y="T9"/>
                </a:cxn>
              </a:cxnLst>
              <a:rect l="T15" t="T16" r="T17" b="T18"/>
              <a:pathLst>
                <a:path w="665" h="849">
                  <a:moveTo>
                    <a:pt x="664" y="8"/>
                  </a:moveTo>
                  <a:lnTo>
                    <a:pt x="648" y="0"/>
                  </a:lnTo>
                  <a:lnTo>
                    <a:pt x="0" y="840"/>
                  </a:lnTo>
                  <a:lnTo>
                    <a:pt x="16" y="848"/>
                  </a:lnTo>
                  <a:lnTo>
                    <a:pt x="664" y="8"/>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5" name="Rectangle 38"/>
            <p:cNvSpPr>
              <a:spLocks noChangeArrowheads="1"/>
            </p:cNvSpPr>
            <p:nvPr/>
          </p:nvSpPr>
          <p:spPr bwMode="auto">
            <a:xfrm>
              <a:off x="2451" y="1326"/>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power</a:t>
              </a:r>
            </a:p>
          </p:txBody>
        </p:sp>
        <p:sp>
          <p:nvSpPr>
            <p:cNvPr id="107556" name="Rectangle 39"/>
            <p:cNvSpPr>
              <a:spLocks noChangeArrowheads="1"/>
            </p:cNvSpPr>
            <p:nvPr/>
          </p:nvSpPr>
          <p:spPr bwMode="auto">
            <a:xfrm>
              <a:off x="2835" y="1326"/>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000000"/>
                </a:solidFill>
              </a:endParaRPr>
            </a:p>
            <a:p>
              <a:endParaRPr lang="en-US" altLang="en-US" sz="1800">
                <a:solidFill>
                  <a:srgbClr val="000000"/>
                </a:solidFill>
              </a:endParaRPr>
            </a:p>
          </p:txBody>
        </p:sp>
        <p:sp>
          <p:nvSpPr>
            <p:cNvPr id="107557" name="Rectangle 40"/>
            <p:cNvSpPr>
              <a:spLocks noChangeArrowheads="1"/>
            </p:cNvSpPr>
            <p:nvPr/>
          </p:nvSpPr>
          <p:spPr bwMode="auto">
            <a:xfrm>
              <a:off x="2563" y="1430"/>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on</a:t>
              </a:r>
            </a:p>
          </p:txBody>
        </p:sp>
      </p:grpSp>
      <p:sp>
        <p:nvSpPr>
          <p:cNvPr id="107531" name="AutoShape 41"/>
          <p:cNvSpPr>
            <a:spLocks noChangeArrowheads="1"/>
          </p:cNvSpPr>
          <p:nvPr/>
        </p:nvSpPr>
        <p:spPr bwMode="auto">
          <a:xfrm>
            <a:off x="1456267" y="1803400"/>
            <a:ext cx="1337733" cy="508000"/>
          </a:xfrm>
          <a:prstGeom prst="roundRect">
            <a:avLst>
              <a:gd name="adj" fmla="val 41852"/>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32" name="AutoShape 42"/>
          <p:cNvSpPr>
            <a:spLocks noChangeArrowheads="1"/>
          </p:cNvSpPr>
          <p:nvPr/>
        </p:nvSpPr>
        <p:spPr bwMode="auto">
          <a:xfrm>
            <a:off x="1422400" y="3619500"/>
            <a:ext cx="1354667" cy="533400"/>
          </a:xfrm>
          <a:prstGeom prst="roundRect">
            <a:avLst>
              <a:gd name="adj" fmla="val 40000"/>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33" name="Rectangle 43"/>
          <p:cNvSpPr>
            <a:spLocks noChangeArrowheads="1"/>
          </p:cNvSpPr>
          <p:nvPr/>
        </p:nvSpPr>
        <p:spPr bwMode="auto">
          <a:xfrm>
            <a:off x="1157818" y="1135064"/>
            <a:ext cx="1481174"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a:solidFill>
                  <a:srgbClr val="000000"/>
                </a:solidFill>
              </a:rPr>
              <a:t>Headlight</a:t>
            </a:r>
          </a:p>
        </p:txBody>
      </p:sp>
      <p:grpSp>
        <p:nvGrpSpPr>
          <p:cNvPr id="9" name="Group 63"/>
          <p:cNvGrpSpPr>
            <a:grpSpLocks/>
          </p:cNvGrpSpPr>
          <p:nvPr/>
        </p:nvGrpSpPr>
        <p:grpSpPr bwMode="auto">
          <a:xfrm>
            <a:off x="541867" y="2120900"/>
            <a:ext cx="848784" cy="317500"/>
            <a:chOff x="256" y="1336"/>
            <a:chExt cx="401" cy="200"/>
          </a:xfrm>
        </p:grpSpPr>
        <p:sp>
          <p:nvSpPr>
            <p:cNvPr id="107548" name="Freeform 51"/>
            <p:cNvSpPr>
              <a:spLocks/>
            </p:cNvSpPr>
            <p:nvPr/>
          </p:nvSpPr>
          <p:spPr bwMode="auto">
            <a:xfrm>
              <a:off x="344" y="1464"/>
              <a:ext cx="9" cy="9"/>
            </a:xfrm>
            <a:custGeom>
              <a:avLst/>
              <a:gdLst>
                <a:gd name="T0" fmla="*/ 4 w 9"/>
                <a:gd name="T1" fmla="*/ 0 h 9"/>
                <a:gd name="T2" fmla="*/ 0 w 9"/>
                <a:gd name="T3" fmla="*/ 0 h 9"/>
                <a:gd name="T4" fmla="*/ 4 w 9"/>
                <a:gd name="T5" fmla="*/ 8 h 9"/>
                <a:gd name="T6" fmla="*/ 8 w 9"/>
                <a:gd name="T7" fmla="*/ 8 h 9"/>
                <a:gd name="T8" fmla="*/ 4 w 9"/>
                <a:gd name="T9" fmla="*/ 0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0"/>
                  </a:moveTo>
                  <a:lnTo>
                    <a:pt x="0" y="0"/>
                  </a:lnTo>
                  <a:lnTo>
                    <a:pt x="4" y="8"/>
                  </a:lnTo>
                  <a:lnTo>
                    <a:pt x="8" y="8"/>
                  </a:lnTo>
                  <a:lnTo>
                    <a:pt x="4" y="0"/>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49" name="Freeform 52"/>
            <p:cNvSpPr>
              <a:spLocks/>
            </p:cNvSpPr>
            <p:nvPr/>
          </p:nvSpPr>
          <p:spPr bwMode="auto">
            <a:xfrm>
              <a:off x="528" y="1336"/>
              <a:ext cx="129" cy="89"/>
            </a:xfrm>
            <a:custGeom>
              <a:avLst/>
              <a:gdLst>
                <a:gd name="T0" fmla="*/ 0 w 129"/>
                <a:gd name="T1" fmla="*/ 22 h 89"/>
                <a:gd name="T2" fmla="*/ 128 w 129"/>
                <a:gd name="T3" fmla="*/ 0 h 89"/>
                <a:gd name="T4" fmla="*/ 23 w 129"/>
                <a:gd name="T5" fmla="*/ 88 h 89"/>
                <a:gd name="T6" fmla="*/ 15 w 129"/>
                <a:gd name="T7" fmla="*/ 51 h 89"/>
                <a:gd name="T8" fmla="*/ 0 w 129"/>
                <a:gd name="T9" fmla="*/ 22 h 89"/>
                <a:gd name="T10" fmla="*/ 0 60000 65536"/>
                <a:gd name="T11" fmla="*/ 0 60000 65536"/>
                <a:gd name="T12" fmla="*/ 0 60000 65536"/>
                <a:gd name="T13" fmla="*/ 0 60000 65536"/>
                <a:gd name="T14" fmla="*/ 0 60000 65536"/>
                <a:gd name="T15" fmla="*/ 0 w 129"/>
                <a:gd name="T16" fmla="*/ 0 h 89"/>
                <a:gd name="T17" fmla="*/ 129 w 129"/>
                <a:gd name="T18" fmla="*/ 89 h 89"/>
              </a:gdLst>
              <a:ahLst/>
              <a:cxnLst>
                <a:cxn ang="T10">
                  <a:pos x="T0" y="T1"/>
                </a:cxn>
                <a:cxn ang="T11">
                  <a:pos x="T2" y="T3"/>
                </a:cxn>
                <a:cxn ang="T12">
                  <a:pos x="T4" y="T5"/>
                </a:cxn>
                <a:cxn ang="T13">
                  <a:pos x="T6" y="T7"/>
                </a:cxn>
                <a:cxn ang="T14">
                  <a:pos x="T8" y="T9"/>
                </a:cxn>
              </a:cxnLst>
              <a:rect l="T15" t="T16" r="T17" b="T18"/>
              <a:pathLst>
                <a:path w="129" h="89">
                  <a:moveTo>
                    <a:pt x="0" y="22"/>
                  </a:moveTo>
                  <a:lnTo>
                    <a:pt x="128" y="0"/>
                  </a:lnTo>
                  <a:lnTo>
                    <a:pt x="23" y="88"/>
                  </a:lnTo>
                  <a:lnTo>
                    <a:pt x="15" y="51"/>
                  </a:lnTo>
                  <a:lnTo>
                    <a:pt x="0" y="2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0" name="Freeform 53"/>
            <p:cNvSpPr>
              <a:spLocks/>
            </p:cNvSpPr>
            <p:nvPr/>
          </p:nvSpPr>
          <p:spPr bwMode="auto">
            <a:xfrm>
              <a:off x="352" y="1384"/>
              <a:ext cx="185" cy="89"/>
            </a:xfrm>
            <a:custGeom>
              <a:avLst/>
              <a:gdLst>
                <a:gd name="T0" fmla="*/ 0 w 185"/>
                <a:gd name="T1" fmla="*/ 73 h 89"/>
                <a:gd name="T2" fmla="*/ 8 w 185"/>
                <a:gd name="T3" fmla="*/ 88 h 89"/>
                <a:gd name="T4" fmla="*/ 184 w 185"/>
                <a:gd name="T5" fmla="*/ 15 h 89"/>
                <a:gd name="T6" fmla="*/ 184 w 185"/>
                <a:gd name="T7" fmla="*/ 0 h 89"/>
                <a:gd name="T8" fmla="*/ 0 w 185"/>
                <a:gd name="T9" fmla="*/ 73 h 89"/>
                <a:gd name="T10" fmla="*/ 0 60000 65536"/>
                <a:gd name="T11" fmla="*/ 0 60000 65536"/>
                <a:gd name="T12" fmla="*/ 0 60000 65536"/>
                <a:gd name="T13" fmla="*/ 0 60000 65536"/>
                <a:gd name="T14" fmla="*/ 0 60000 65536"/>
                <a:gd name="T15" fmla="*/ 0 w 185"/>
                <a:gd name="T16" fmla="*/ 0 h 89"/>
                <a:gd name="T17" fmla="*/ 185 w 185"/>
                <a:gd name="T18" fmla="*/ 89 h 89"/>
              </a:gdLst>
              <a:ahLst/>
              <a:cxnLst>
                <a:cxn ang="T10">
                  <a:pos x="T0" y="T1"/>
                </a:cxn>
                <a:cxn ang="T11">
                  <a:pos x="T2" y="T3"/>
                </a:cxn>
                <a:cxn ang="T12">
                  <a:pos x="T4" y="T5"/>
                </a:cxn>
                <a:cxn ang="T13">
                  <a:pos x="T6" y="T7"/>
                </a:cxn>
                <a:cxn ang="T14">
                  <a:pos x="T8" y="T9"/>
                </a:cxn>
              </a:cxnLst>
              <a:rect l="T15" t="T16" r="T17" b="T18"/>
              <a:pathLst>
                <a:path w="185" h="89">
                  <a:moveTo>
                    <a:pt x="0" y="73"/>
                  </a:moveTo>
                  <a:lnTo>
                    <a:pt x="8" y="88"/>
                  </a:lnTo>
                  <a:lnTo>
                    <a:pt x="184" y="15"/>
                  </a:lnTo>
                  <a:lnTo>
                    <a:pt x="184" y="0"/>
                  </a:lnTo>
                  <a:lnTo>
                    <a:pt x="0" y="73"/>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1" name="Oval 54"/>
            <p:cNvSpPr>
              <a:spLocks noChangeArrowheads="1"/>
            </p:cNvSpPr>
            <p:nvPr/>
          </p:nvSpPr>
          <p:spPr bwMode="auto">
            <a:xfrm>
              <a:off x="256" y="1456"/>
              <a:ext cx="96" cy="80"/>
            </a:xfrm>
            <a:prstGeom prst="ellipse">
              <a:avLst/>
            </a:prstGeom>
            <a:solidFill>
              <a:srgbClr val="00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52" name="Oval 55"/>
            <p:cNvSpPr>
              <a:spLocks noChangeArrowheads="1"/>
            </p:cNvSpPr>
            <p:nvPr/>
          </p:nvSpPr>
          <p:spPr bwMode="auto">
            <a:xfrm>
              <a:off x="256" y="1456"/>
              <a:ext cx="96" cy="8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sp>
        <p:nvSpPr>
          <p:cNvPr id="107535" name="Rectangle 56"/>
          <p:cNvSpPr>
            <a:spLocks noChangeArrowheads="1"/>
          </p:cNvSpPr>
          <p:nvPr/>
        </p:nvSpPr>
        <p:spPr bwMode="auto">
          <a:xfrm>
            <a:off x="1716618" y="1901825"/>
            <a:ext cx="516166"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Off</a:t>
            </a:r>
          </a:p>
        </p:txBody>
      </p:sp>
      <p:sp>
        <p:nvSpPr>
          <p:cNvPr id="107536" name="Rectangle 57"/>
          <p:cNvSpPr>
            <a:spLocks noChangeArrowheads="1"/>
          </p:cNvSpPr>
          <p:nvPr/>
        </p:nvSpPr>
        <p:spPr bwMode="auto">
          <a:xfrm>
            <a:off x="1767418" y="3730625"/>
            <a:ext cx="490518"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On</a:t>
            </a:r>
          </a:p>
        </p:txBody>
      </p:sp>
      <p:grpSp>
        <p:nvGrpSpPr>
          <p:cNvPr id="10" name="Group 61"/>
          <p:cNvGrpSpPr>
            <a:grpSpLocks/>
          </p:cNvGrpSpPr>
          <p:nvPr/>
        </p:nvGrpSpPr>
        <p:grpSpPr bwMode="auto">
          <a:xfrm>
            <a:off x="2336799" y="2330450"/>
            <a:ext cx="1035050" cy="1282700"/>
            <a:chOff x="1104" y="1468"/>
            <a:chExt cx="489" cy="808"/>
          </a:xfrm>
        </p:grpSpPr>
        <p:sp>
          <p:nvSpPr>
            <p:cNvPr id="107544" name="Rectangle 45"/>
            <p:cNvSpPr>
              <a:spLocks noChangeArrowheads="1"/>
            </p:cNvSpPr>
            <p:nvPr/>
          </p:nvSpPr>
          <p:spPr bwMode="auto">
            <a:xfrm>
              <a:off x="1123" y="1646"/>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power</a:t>
              </a:r>
            </a:p>
          </p:txBody>
        </p:sp>
        <p:sp>
          <p:nvSpPr>
            <p:cNvPr id="107545" name="Rectangle 46"/>
            <p:cNvSpPr>
              <a:spLocks noChangeArrowheads="1"/>
            </p:cNvSpPr>
            <p:nvPr/>
          </p:nvSpPr>
          <p:spPr bwMode="auto">
            <a:xfrm>
              <a:off x="1507" y="1646"/>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000000"/>
                </a:solidFill>
              </a:endParaRPr>
            </a:p>
            <a:p>
              <a:endParaRPr lang="en-US" altLang="en-US" sz="1800">
                <a:solidFill>
                  <a:srgbClr val="000000"/>
                </a:solidFill>
              </a:endParaRPr>
            </a:p>
          </p:txBody>
        </p:sp>
        <p:sp>
          <p:nvSpPr>
            <p:cNvPr id="107546" name="Rectangle 47"/>
            <p:cNvSpPr>
              <a:spLocks noChangeArrowheads="1"/>
            </p:cNvSpPr>
            <p:nvPr/>
          </p:nvSpPr>
          <p:spPr bwMode="auto">
            <a:xfrm>
              <a:off x="1235" y="1742"/>
              <a:ext cx="20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000000"/>
                  </a:solidFill>
                </a:rPr>
                <a:t>on</a:t>
              </a:r>
            </a:p>
          </p:txBody>
        </p:sp>
        <p:sp>
          <p:nvSpPr>
            <p:cNvPr id="107547" name="Line 58"/>
            <p:cNvSpPr>
              <a:spLocks noChangeShapeType="1"/>
            </p:cNvSpPr>
            <p:nvPr/>
          </p:nvSpPr>
          <p:spPr bwMode="auto">
            <a:xfrm>
              <a:off x="1104" y="1468"/>
              <a:ext cx="0" cy="80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1" name="Group 62"/>
          <p:cNvGrpSpPr>
            <a:grpSpLocks/>
          </p:cNvGrpSpPr>
          <p:nvPr/>
        </p:nvGrpSpPr>
        <p:grpSpPr bwMode="auto">
          <a:xfrm>
            <a:off x="751418" y="2311400"/>
            <a:ext cx="1094316" cy="1314450"/>
            <a:chOff x="355" y="1456"/>
            <a:chExt cx="517" cy="828"/>
          </a:xfrm>
        </p:grpSpPr>
        <p:sp>
          <p:nvSpPr>
            <p:cNvPr id="107539" name="Rectangle 44"/>
            <p:cNvSpPr>
              <a:spLocks noChangeArrowheads="1"/>
            </p:cNvSpPr>
            <p:nvPr/>
          </p:nvSpPr>
          <p:spPr bwMode="auto">
            <a:xfrm>
              <a:off x="864" y="1456"/>
              <a:ext cx="8" cy="16"/>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7540" name="Rectangle 48"/>
            <p:cNvSpPr>
              <a:spLocks noChangeArrowheads="1"/>
            </p:cNvSpPr>
            <p:nvPr/>
          </p:nvSpPr>
          <p:spPr bwMode="auto">
            <a:xfrm>
              <a:off x="355" y="1638"/>
              <a:ext cx="37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power</a:t>
              </a:r>
            </a:p>
          </p:txBody>
        </p:sp>
        <p:sp>
          <p:nvSpPr>
            <p:cNvPr id="107541" name="Rectangle 49"/>
            <p:cNvSpPr>
              <a:spLocks noChangeArrowheads="1"/>
            </p:cNvSpPr>
            <p:nvPr/>
          </p:nvSpPr>
          <p:spPr bwMode="auto">
            <a:xfrm>
              <a:off x="739" y="1638"/>
              <a:ext cx="8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solidFill>
                  <a:srgbClr val="D50007"/>
                </a:solidFill>
              </a:endParaRPr>
            </a:p>
            <a:p>
              <a:endParaRPr lang="en-US" altLang="en-US" sz="1800">
                <a:solidFill>
                  <a:srgbClr val="D50007"/>
                </a:solidFill>
              </a:endParaRPr>
            </a:p>
          </p:txBody>
        </p:sp>
        <p:sp>
          <p:nvSpPr>
            <p:cNvPr id="107542" name="Rectangle 50"/>
            <p:cNvSpPr>
              <a:spLocks noChangeArrowheads="1"/>
            </p:cNvSpPr>
            <p:nvPr/>
          </p:nvSpPr>
          <p:spPr bwMode="auto">
            <a:xfrm>
              <a:off x="467" y="1758"/>
              <a:ext cx="2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D50007"/>
                  </a:solidFill>
                </a:rPr>
                <a:t>off</a:t>
              </a:r>
            </a:p>
          </p:txBody>
        </p:sp>
        <p:sp>
          <p:nvSpPr>
            <p:cNvPr id="107543" name="Line 59"/>
            <p:cNvSpPr>
              <a:spLocks noChangeShapeType="1"/>
            </p:cNvSpPr>
            <p:nvPr/>
          </p:nvSpPr>
          <p:spPr bwMode="auto">
            <a:xfrm>
              <a:off x="864" y="1476"/>
              <a:ext cx="0" cy="808"/>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Footer Placeholder 1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7971914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4516">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p:spPr>
        <p:txBody>
          <a:bodyPr/>
          <a:lstStyle/>
          <a:p>
            <a:r>
              <a:rPr lang="en-US" altLang="en-US" smtClean="0"/>
              <a:t>Toy Car: Object Model</a:t>
            </a:r>
          </a:p>
        </p:txBody>
      </p:sp>
      <p:sp>
        <p:nvSpPr>
          <p:cNvPr id="109571" name="Rectangle 52"/>
          <p:cNvSpPr>
            <a:spLocks noChangeArrowheads="1"/>
          </p:cNvSpPr>
          <p:nvPr/>
        </p:nvSpPr>
        <p:spPr bwMode="auto">
          <a:xfrm>
            <a:off x="3854451" y="3768726"/>
            <a:ext cx="6349" cy="15875"/>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72" name="Rectangle 58"/>
          <p:cNvSpPr>
            <a:spLocks noChangeArrowheads="1"/>
          </p:cNvSpPr>
          <p:nvPr/>
        </p:nvSpPr>
        <p:spPr bwMode="auto">
          <a:xfrm>
            <a:off x="2575984" y="1570038"/>
            <a:ext cx="6239933" cy="4667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pPr algn="ctr"/>
            <a:r>
              <a:rPr lang="en-US" altLang="en-US">
                <a:latin typeface="Book Antiqua" charset="0"/>
              </a:rPr>
              <a:t>Car</a:t>
            </a:r>
          </a:p>
        </p:txBody>
      </p:sp>
      <p:grpSp>
        <p:nvGrpSpPr>
          <p:cNvPr id="2" name="Group 65"/>
          <p:cNvGrpSpPr>
            <a:grpSpLocks/>
          </p:cNvGrpSpPr>
          <p:nvPr/>
        </p:nvGrpSpPr>
        <p:grpSpPr bwMode="auto">
          <a:xfrm>
            <a:off x="6993467" y="2057400"/>
            <a:ext cx="2451100" cy="3087688"/>
            <a:chOff x="3304" y="1296"/>
            <a:chExt cx="1158" cy="1945"/>
          </a:xfrm>
        </p:grpSpPr>
        <p:sp>
          <p:nvSpPr>
            <p:cNvPr id="109601" name="Rectangle 8"/>
            <p:cNvSpPr>
              <a:spLocks noChangeArrowheads="1"/>
            </p:cNvSpPr>
            <p:nvPr/>
          </p:nvSpPr>
          <p:spPr bwMode="auto">
            <a:xfrm>
              <a:off x="3883" y="1924"/>
              <a:ext cx="9" cy="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2" name="Rectangle 9"/>
            <p:cNvSpPr>
              <a:spLocks noChangeArrowheads="1"/>
            </p:cNvSpPr>
            <p:nvPr/>
          </p:nvSpPr>
          <p:spPr bwMode="auto">
            <a:xfrm>
              <a:off x="3883" y="1492"/>
              <a:ext cx="9" cy="421"/>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3" name="Rectangle 10"/>
            <p:cNvSpPr>
              <a:spLocks noChangeArrowheads="1"/>
            </p:cNvSpPr>
            <p:nvPr/>
          </p:nvSpPr>
          <p:spPr bwMode="auto">
            <a:xfrm>
              <a:off x="3315" y="1932"/>
              <a:ext cx="1139" cy="100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4" name="Rectangle 11"/>
            <p:cNvSpPr>
              <a:spLocks noChangeArrowheads="1"/>
            </p:cNvSpPr>
            <p:nvPr/>
          </p:nvSpPr>
          <p:spPr bwMode="auto">
            <a:xfrm>
              <a:off x="3624" y="2007"/>
              <a:ext cx="3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i="1">
                  <a:solidFill>
                    <a:srgbClr val="000000"/>
                  </a:solidFill>
                </a:rPr>
                <a:t>Wheel</a:t>
              </a:r>
            </a:p>
          </p:txBody>
        </p:sp>
        <p:sp>
          <p:nvSpPr>
            <p:cNvPr id="109605" name="Rectangle 13"/>
            <p:cNvSpPr>
              <a:spLocks noChangeArrowheads="1"/>
            </p:cNvSpPr>
            <p:nvPr/>
          </p:nvSpPr>
          <p:spPr bwMode="auto">
            <a:xfrm>
              <a:off x="4459" y="2336"/>
              <a:ext cx="3" cy="11"/>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6" name="Rectangle 14"/>
            <p:cNvSpPr>
              <a:spLocks noChangeArrowheads="1"/>
            </p:cNvSpPr>
            <p:nvPr/>
          </p:nvSpPr>
          <p:spPr bwMode="auto">
            <a:xfrm>
              <a:off x="3314" y="2336"/>
              <a:ext cx="1135" cy="11"/>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7" name="Rectangle 15"/>
            <p:cNvSpPr>
              <a:spLocks noChangeArrowheads="1"/>
            </p:cNvSpPr>
            <p:nvPr/>
          </p:nvSpPr>
          <p:spPr bwMode="auto">
            <a:xfrm>
              <a:off x="3313" y="2399"/>
              <a:ext cx="5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Motion: (For</a:t>
              </a:r>
            </a:p>
          </p:txBody>
        </p:sp>
        <p:sp>
          <p:nvSpPr>
            <p:cNvPr id="109608" name="Rectangle 16"/>
            <p:cNvSpPr>
              <a:spLocks noChangeArrowheads="1"/>
            </p:cNvSpPr>
            <p:nvPr/>
          </p:nvSpPr>
          <p:spPr bwMode="auto">
            <a:xfrm>
              <a:off x="3897" y="2399"/>
              <a:ext cx="3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ward, </a:t>
              </a:r>
            </a:p>
          </p:txBody>
        </p:sp>
        <p:sp>
          <p:nvSpPr>
            <p:cNvPr id="109609" name="Rectangle 17"/>
            <p:cNvSpPr>
              <a:spLocks noChangeArrowheads="1"/>
            </p:cNvSpPr>
            <p:nvPr/>
          </p:nvSpPr>
          <p:spPr bwMode="auto">
            <a:xfrm>
              <a:off x="3304" y="2622"/>
              <a:ext cx="8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                Stationary)</a:t>
              </a:r>
            </a:p>
          </p:txBody>
        </p:sp>
        <p:sp>
          <p:nvSpPr>
            <p:cNvPr id="109610" name="Rectangle 18"/>
            <p:cNvSpPr>
              <a:spLocks noChangeArrowheads="1"/>
            </p:cNvSpPr>
            <p:nvPr/>
          </p:nvSpPr>
          <p:spPr bwMode="auto">
            <a:xfrm>
              <a:off x="4141" y="2621"/>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11" name="Rectangle 19"/>
            <p:cNvSpPr>
              <a:spLocks noChangeArrowheads="1"/>
            </p:cNvSpPr>
            <p:nvPr/>
          </p:nvSpPr>
          <p:spPr bwMode="auto">
            <a:xfrm>
              <a:off x="3313" y="2503"/>
              <a:ext cx="81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                Backward,</a:t>
              </a:r>
            </a:p>
          </p:txBody>
        </p:sp>
        <p:sp>
          <p:nvSpPr>
            <p:cNvPr id="109612" name="Rectangle 20"/>
            <p:cNvSpPr>
              <a:spLocks noChangeArrowheads="1"/>
            </p:cNvSpPr>
            <p:nvPr/>
          </p:nvSpPr>
          <p:spPr bwMode="auto">
            <a:xfrm>
              <a:off x="3315" y="2947"/>
              <a:ext cx="1139" cy="2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13" name="Rectangle 21"/>
            <p:cNvSpPr>
              <a:spLocks noChangeArrowheads="1"/>
            </p:cNvSpPr>
            <p:nvPr/>
          </p:nvSpPr>
          <p:spPr bwMode="auto">
            <a:xfrm>
              <a:off x="3351" y="2935"/>
              <a:ext cx="2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Star</a:t>
              </a:r>
            </a:p>
          </p:txBody>
        </p:sp>
        <p:sp>
          <p:nvSpPr>
            <p:cNvPr id="109614" name="Rectangle 22"/>
            <p:cNvSpPr>
              <a:spLocks noChangeArrowheads="1"/>
            </p:cNvSpPr>
            <p:nvPr/>
          </p:nvSpPr>
          <p:spPr bwMode="auto">
            <a:xfrm>
              <a:off x="3543" y="2935"/>
              <a:ext cx="4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t_Moving()</a:t>
              </a:r>
            </a:p>
          </p:txBody>
        </p:sp>
        <p:sp>
          <p:nvSpPr>
            <p:cNvPr id="109615" name="Rectangle 23"/>
            <p:cNvSpPr>
              <a:spLocks noChangeArrowheads="1"/>
            </p:cNvSpPr>
            <p:nvPr/>
          </p:nvSpPr>
          <p:spPr bwMode="auto">
            <a:xfrm>
              <a:off x="3351" y="3041"/>
              <a:ext cx="6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Stop_Moving()</a:t>
              </a:r>
            </a:p>
          </p:txBody>
        </p:sp>
        <p:sp>
          <p:nvSpPr>
            <p:cNvPr id="109616" name="AutoShape 59"/>
            <p:cNvSpPr>
              <a:spLocks noChangeArrowheads="1"/>
            </p:cNvSpPr>
            <p:nvPr/>
          </p:nvSpPr>
          <p:spPr bwMode="auto">
            <a:xfrm>
              <a:off x="3792" y="1296"/>
              <a:ext cx="192" cy="192"/>
            </a:xfrm>
            <a:prstGeom prst="diamond">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3" name="Group 64"/>
          <p:cNvGrpSpPr>
            <a:grpSpLocks/>
          </p:cNvGrpSpPr>
          <p:nvPr/>
        </p:nvGrpSpPr>
        <p:grpSpPr bwMode="auto">
          <a:xfrm>
            <a:off x="4428067" y="2057401"/>
            <a:ext cx="2571751" cy="2671763"/>
            <a:chOff x="2092" y="1296"/>
            <a:chExt cx="1215" cy="1683"/>
          </a:xfrm>
        </p:grpSpPr>
        <p:sp>
          <p:nvSpPr>
            <p:cNvPr id="109587" name="Rectangle 12"/>
            <p:cNvSpPr>
              <a:spLocks noChangeArrowheads="1"/>
            </p:cNvSpPr>
            <p:nvPr/>
          </p:nvSpPr>
          <p:spPr bwMode="auto">
            <a:xfrm flipH="1">
              <a:off x="3303" y="2336"/>
              <a:ext cx="4" cy="11"/>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88" name="Rectangle 30"/>
            <p:cNvSpPr>
              <a:spLocks noChangeArrowheads="1"/>
            </p:cNvSpPr>
            <p:nvPr/>
          </p:nvSpPr>
          <p:spPr bwMode="auto">
            <a:xfrm>
              <a:off x="2681" y="1924"/>
              <a:ext cx="10" cy="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89" name="Rectangle 31"/>
            <p:cNvSpPr>
              <a:spLocks noChangeArrowheads="1"/>
            </p:cNvSpPr>
            <p:nvPr/>
          </p:nvSpPr>
          <p:spPr bwMode="auto">
            <a:xfrm>
              <a:off x="2681" y="1492"/>
              <a:ext cx="10" cy="421"/>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0" name="Rectangle 32"/>
            <p:cNvSpPr>
              <a:spLocks noChangeArrowheads="1"/>
            </p:cNvSpPr>
            <p:nvPr/>
          </p:nvSpPr>
          <p:spPr bwMode="auto">
            <a:xfrm>
              <a:off x="2096" y="1932"/>
              <a:ext cx="1145" cy="65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1" name="Rectangle 33"/>
            <p:cNvSpPr>
              <a:spLocks noChangeArrowheads="1"/>
            </p:cNvSpPr>
            <p:nvPr/>
          </p:nvSpPr>
          <p:spPr bwMode="auto">
            <a:xfrm>
              <a:off x="2258" y="2013"/>
              <a:ext cx="53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i="1">
                  <a:solidFill>
                    <a:srgbClr val="000000"/>
                  </a:solidFill>
                </a:rPr>
                <a:t>Headlight</a:t>
              </a:r>
            </a:p>
          </p:txBody>
        </p:sp>
        <p:sp>
          <p:nvSpPr>
            <p:cNvPr id="109592" name="Rectangle 35"/>
            <p:cNvSpPr>
              <a:spLocks noChangeArrowheads="1"/>
            </p:cNvSpPr>
            <p:nvPr/>
          </p:nvSpPr>
          <p:spPr bwMode="auto">
            <a:xfrm>
              <a:off x="3244" y="2343"/>
              <a:ext cx="3" cy="1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3" name="Rectangle 36"/>
            <p:cNvSpPr>
              <a:spLocks noChangeArrowheads="1"/>
            </p:cNvSpPr>
            <p:nvPr/>
          </p:nvSpPr>
          <p:spPr bwMode="auto">
            <a:xfrm>
              <a:off x="2098" y="2343"/>
              <a:ext cx="1136" cy="1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4" name="Rectangle 37"/>
            <p:cNvSpPr>
              <a:spLocks noChangeArrowheads="1"/>
            </p:cNvSpPr>
            <p:nvPr/>
          </p:nvSpPr>
          <p:spPr bwMode="auto">
            <a:xfrm>
              <a:off x="2116" y="2367"/>
              <a:ext cx="6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Status: (On, Off)</a:t>
              </a:r>
            </a:p>
          </p:txBody>
        </p:sp>
        <p:sp>
          <p:nvSpPr>
            <p:cNvPr id="109595" name="Rectangle 38"/>
            <p:cNvSpPr>
              <a:spLocks noChangeArrowheads="1"/>
            </p:cNvSpPr>
            <p:nvPr/>
          </p:nvSpPr>
          <p:spPr bwMode="auto">
            <a:xfrm>
              <a:off x="2092" y="2586"/>
              <a:ext cx="1145" cy="39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6" name="Rectangle 39"/>
            <p:cNvSpPr>
              <a:spLocks noChangeArrowheads="1"/>
            </p:cNvSpPr>
            <p:nvPr/>
          </p:nvSpPr>
          <p:spPr bwMode="auto">
            <a:xfrm>
              <a:off x="2155" y="2614"/>
              <a:ext cx="5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Switch_On()</a:t>
              </a:r>
            </a:p>
          </p:txBody>
        </p:sp>
        <p:sp>
          <p:nvSpPr>
            <p:cNvPr id="109597" name="Rectangle 40"/>
            <p:cNvSpPr>
              <a:spLocks noChangeArrowheads="1"/>
            </p:cNvSpPr>
            <p:nvPr/>
          </p:nvSpPr>
          <p:spPr bwMode="auto">
            <a:xfrm>
              <a:off x="2155" y="2720"/>
              <a:ext cx="5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Switch_Off()</a:t>
              </a:r>
            </a:p>
          </p:txBody>
        </p:sp>
        <p:sp>
          <p:nvSpPr>
            <p:cNvPr id="109598" name="Rectangle 41"/>
            <p:cNvSpPr>
              <a:spLocks noChangeArrowheads="1"/>
            </p:cNvSpPr>
            <p:nvPr/>
          </p:nvSpPr>
          <p:spPr bwMode="auto">
            <a:xfrm>
              <a:off x="2624" y="2719"/>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99" name="Rectangle 34"/>
            <p:cNvSpPr>
              <a:spLocks noChangeArrowheads="1"/>
            </p:cNvSpPr>
            <p:nvPr/>
          </p:nvSpPr>
          <p:spPr bwMode="auto">
            <a:xfrm flipH="1">
              <a:off x="2211" y="2308"/>
              <a:ext cx="4" cy="1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600" name="AutoShape 60"/>
            <p:cNvSpPr>
              <a:spLocks noChangeArrowheads="1"/>
            </p:cNvSpPr>
            <p:nvPr/>
          </p:nvSpPr>
          <p:spPr bwMode="auto">
            <a:xfrm>
              <a:off x="2592" y="1296"/>
              <a:ext cx="192" cy="192"/>
            </a:xfrm>
            <a:prstGeom prst="diamond">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4" name="Group 63"/>
          <p:cNvGrpSpPr>
            <a:grpSpLocks/>
          </p:cNvGrpSpPr>
          <p:nvPr/>
        </p:nvGrpSpPr>
        <p:grpSpPr bwMode="auto">
          <a:xfrm>
            <a:off x="1407584" y="2057400"/>
            <a:ext cx="2700867" cy="2668588"/>
            <a:chOff x="665" y="1296"/>
            <a:chExt cx="1276" cy="1681"/>
          </a:xfrm>
        </p:grpSpPr>
        <p:sp>
          <p:nvSpPr>
            <p:cNvPr id="109576" name="Rectangle 51"/>
            <p:cNvSpPr>
              <a:spLocks noChangeArrowheads="1"/>
            </p:cNvSpPr>
            <p:nvPr/>
          </p:nvSpPr>
          <p:spPr bwMode="auto">
            <a:xfrm flipH="1">
              <a:off x="665" y="2374"/>
              <a:ext cx="4" cy="1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77" name="Rectangle 47"/>
            <p:cNvSpPr>
              <a:spLocks noChangeArrowheads="1"/>
            </p:cNvSpPr>
            <p:nvPr/>
          </p:nvSpPr>
          <p:spPr bwMode="auto">
            <a:xfrm>
              <a:off x="1381" y="1920"/>
              <a:ext cx="10" cy="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78" name="Rectangle 48"/>
            <p:cNvSpPr>
              <a:spLocks noChangeArrowheads="1"/>
            </p:cNvSpPr>
            <p:nvPr/>
          </p:nvSpPr>
          <p:spPr bwMode="auto">
            <a:xfrm>
              <a:off x="1381" y="1488"/>
              <a:ext cx="10" cy="421"/>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79" name="Rectangle 49"/>
            <p:cNvSpPr>
              <a:spLocks noChangeArrowheads="1"/>
            </p:cNvSpPr>
            <p:nvPr/>
          </p:nvSpPr>
          <p:spPr bwMode="auto">
            <a:xfrm>
              <a:off x="796" y="1928"/>
              <a:ext cx="1145" cy="65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80" name="Rectangle 50"/>
            <p:cNvSpPr>
              <a:spLocks noChangeArrowheads="1"/>
            </p:cNvSpPr>
            <p:nvPr/>
          </p:nvSpPr>
          <p:spPr bwMode="auto">
            <a:xfrm>
              <a:off x="958" y="200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i="1">
                  <a:solidFill>
                    <a:srgbClr val="000000"/>
                  </a:solidFill>
                </a:rPr>
                <a:t>   Power</a:t>
              </a:r>
            </a:p>
          </p:txBody>
        </p:sp>
        <p:sp>
          <p:nvSpPr>
            <p:cNvPr id="109581" name="Rectangle 53"/>
            <p:cNvSpPr>
              <a:spLocks noChangeArrowheads="1"/>
            </p:cNvSpPr>
            <p:nvPr/>
          </p:nvSpPr>
          <p:spPr bwMode="auto">
            <a:xfrm>
              <a:off x="798" y="2339"/>
              <a:ext cx="1136" cy="10"/>
            </a:xfrm>
            <a:prstGeom prst="rect">
              <a:avLst/>
            </a:prstGeom>
            <a:solidFill>
              <a:srgbClr val="000000"/>
            </a:solidFill>
            <a:ln>
              <a:noFill/>
            </a:ln>
            <a:extLst>
              <a:ext uri="{91240B29-F687-4F45-9708-019B960494DF}">
                <a14:hiddenLine xmlns:a14="http://schemas.microsoft.com/office/drawing/2010/main" w="127000">
                  <a:solidFill>
                    <a:srgbClr val="000000"/>
                  </a:solidFill>
                  <a:miter lim="800000"/>
                  <a:headEnd/>
                  <a:tailEnd/>
                </a14:hiddenLine>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82" name="Rectangle 54"/>
            <p:cNvSpPr>
              <a:spLocks noChangeArrowheads="1"/>
            </p:cNvSpPr>
            <p:nvPr/>
          </p:nvSpPr>
          <p:spPr bwMode="auto">
            <a:xfrm>
              <a:off x="816" y="2363"/>
              <a:ext cx="6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Status: (On, Off)</a:t>
              </a:r>
            </a:p>
          </p:txBody>
        </p:sp>
        <p:sp>
          <p:nvSpPr>
            <p:cNvPr id="109583" name="Rectangle 55"/>
            <p:cNvSpPr>
              <a:spLocks noChangeArrowheads="1"/>
            </p:cNvSpPr>
            <p:nvPr/>
          </p:nvSpPr>
          <p:spPr bwMode="auto">
            <a:xfrm>
              <a:off x="794" y="2585"/>
              <a:ext cx="1146" cy="39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09584" name="Rectangle 56"/>
            <p:cNvSpPr>
              <a:spLocks noChangeArrowheads="1"/>
            </p:cNvSpPr>
            <p:nvPr/>
          </p:nvSpPr>
          <p:spPr bwMode="auto">
            <a:xfrm>
              <a:off x="855" y="2610"/>
              <a:ext cx="4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TurnOn()</a:t>
              </a:r>
            </a:p>
          </p:txBody>
        </p:sp>
        <p:sp>
          <p:nvSpPr>
            <p:cNvPr id="109585" name="Rectangle 57"/>
            <p:cNvSpPr>
              <a:spLocks noChangeArrowheads="1"/>
            </p:cNvSpPr>
            <p:nvPr/>
          </p:nvSpPr>
          <p:spPr bwMode="auto">
            <a:xfrm>
              <a:off x="855" y="2716"/>
              <a:ext cx="44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400">
                  <a:solidFill>
                    <a:srgbClr val="000000"/>
                  </a:solidFill>
                </a:rPr>
                <a:t>TurnOff()</a:t>
              </a:r>
            </a:p>
          </p:txBody>
        </p:sp>
        <p:sp>
          <p:nvSpPr>
            <p:cNvPr id="109586" name="AutoShape 61"/>
            <p:cNvSpPr>
              <a:spLocks noChangeArrowheads="1"/>
            </p:cNvSpPr>
            <p:nvPr/>
          </p:nvSpPr>
          <p:spPr bwMode="auto">
            <a:xfrm>
              <a:off x="1296" y="1296"/>
              <a:ext cx="192" cy="192"/>
            </a:xfrm>
            <a:prstGeom prst="diamond">
              <a:avLst/>
            </a:prstGeom>
            <a:solidFill>
              <a:schemeClr val="bg1"/>
            </a:solidFill>
            <a:ln w="12700">
              <a:solidFill>
                <a:schemeClr val="tx1"/>
              </a:solidFill>
              <a:miter lim="800000"/>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2488655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the Analysis Model</a:t>
            </a:r>
            <a:endParaRPr lang="en-US" dirty="0"/>
          </a:p>
        </p:txBody>
      </p:sp>
      <p:sp>
        <p:nvSpPr>
          <p:cNvPr id="3" name="Content Placeholder 2"/>
          <p:cNvSpPr>
            <a:spLocks noGrp="1"/>
          </p:cNvSpPr>
          <p:nvPr>
            <p:ph idx="1"/>
          </p:nvPr>
        </p:nvSpPr>
        <p:spPr/>
        <p:txBody>
          <a:bodyPr>
            <a:normAutofit lnSpcReduction="10000"/>
          </a:bodyPr>
          <a:lstStyle/>
          <a:p>
            <a:r>
              <a:rPr lang="en-US" dirty="0" smtClean="0"/>
              <a:t>The analysis model is built incrementally and iteratively</a:t>
            </a:r>
          </a:p>
          <a:p>
            <a:r>
              <a:rPr lang="en-US" dirty="0" smtClean="0"/>
              <a:t>Several iteration with the client and the user are needed before analysis model finalized</a:t>
            </a:r>
          </a:p>
          <a:p>
            <a:r>
              <a:rPr lang="en-US" dirty="0" smtClean="0"/>
              <a:t>If any omission discovered, additional use cases might be required</a:t>
            </a:r>
          </a:p>
          <a:p>
            <a:r>
              <a:rPr lang="en-US" dirty="0" smtClean="0"/>
              <a:t>After the analysis model becomes stable, then the model must be reviewed by;</a:t>
            </a:r>
          </a:p>
          <a:p>
            <a:pPr lvl="1"/>
            <a:r>
              <a:rPr lang="en-US" dirty="0" smtClean="0"/>
              <a:t>Developer</a:t>
            </a:r>
          </a:p>
          <a:p>
            <a:pPr lvl="1"/>
            <a:r>
              <a:rPr lang="en-US" dirty="0" smtClean="0"/>
              <a:t>By developer and client</a:t>
            </a:r>
          </a:p>
          <a:p>
            <a:r>
              <a:rPr lang="en-US" dirty="0" smtClean="0"/>
              <a:t>The goal is to make sure the model is correct, complete, consistent, and clear</a:t>
            </a:r>
          </a:p>
          <a:p>
            <a:pPr lvl="1"/>
            <a:endParaRPr lang="en-US" dirty="0" smtClean="0"/>
          </a:p>
          <a:p>
            <a:pPr lvl="1"/>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63452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 Review </a:t>
            </a:r>
            <a:r>
              <a:rPr lang="en-US" dirty="0"/>
              <a:t>Of the Analysis Model</a:t>
            </a:r>
          </a:p>
        </p:txBody>
      </p:sp>
      <p:sp>
        <p:nvSpPr>
          <p:cNvPr id="3" name="Content Placeholder 2"/>
          <p:cNvSpPr>
            <a:spLocks noGrp="1"/>
          </p:cNvSpPr>
          <p:nvPr>
            <p:ph idx="1"/>
          </p:nvPr>
        </p:nvSpPr>
        <p:spPr/>
        <p:txBody>
          <a:bodyPr/>
          <a:lstStyle/>
          <a:p>
            <a:r>
              <a:rPr lang="en-US" dirty="0" smtClean="0"/>
              <a:t>The following questions should be asked to ensure that the model is correct</a:t>
            </a:r>
          </a:p>
          <a:p>
            <a:pPr lvl="1"/>
            <a:r>
              <a:rPr lang="en-US" dirty="0" smtClean="0"/>
              <a:t>Is the glossary of the entity objects understandable by the user</a:t>
            </a:r>
          </a:p>
          <a:p>
            <a:pPr lvl="1"/>
            <a:r>
              <a:rPr lang="en-US" dirty="0" smtClean="0"/>
              <a:t>Does the abstract classes correspond to user-level concepts</a:t>
            </a:r>
          </a:p>
          <a:p>
            <a:pPr lvl="1"/>
            <a:r>
              <a:rPr lang="en-US" dirty="0" smtClean="0"/>
              <a:t>Are all the descriptions in accordance with users’ definitions?</a:t>
            </a:r>
          </a:p>
          <a:p>
            <a:pPr lvl="1"/>
            <a:r>
              <a:rPr lang="en-US" dirty="0" smtClean="0"/>
              <a:t>Do all the entity and boundary objects have meaningful noun phrases and names?</a:t>
            </a:r>
          </a:p>
          <a:p>
            <a:pPr lvl="1"/>
            <a:r>
              <a:rPr lang="en-US" dirty="0" smtClean="0"/>
              <a:t>Do all the use cases and control objects have meaningful verb phrases and names?</a:t>
            </a:r>
          </a:p>
          <a:p>
            <a:pPr lvl="1"/>
            <a:r>
              <a:rPr lang="en-US" dirty="0" smtClean="0"/>
              <a:t>Are all error cases described and handled?</a:t>
            </a:r>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993695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05_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01625" y="0"/>
            <a:ext cx="11587163" cy="6858000"/>
          </a:xfrm>
          <a:prstGeom prst="rect">
            <a:avLst/>
          </a:prstGeom>
          <a:noFill/>
          <a:ln>
            <a:noFill/>
          </a:ln>
        </p:spPr>
      </p:pic>
      <p:sp>
        <p:nvSpPr>
          <p:cNvPr id="3" name="Footer Placeholder 2"/>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9900740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questions should be asked to ensure that the model is complete</a:t>
            </a:r>
            <a:endParaRPr lang="en-US" dirty="0"/>
          </a:p>
        </p:txBody>
      </p:sp>
      <p:sp>
        <p:nvSpPr>
          <p:cNvPr id="3" name="Content Placeholder 2"/>
          <p:cNvSpPr>
            <a:spLocks noGrp="1"/>
          </p:cNvSpPr>
          <p:nvPr>
            <p:ph idx="1"/>
          </p:nvPr>
        </p:nvSpPr>
        <p:spPr/>
        <p:txBody>
          <a:bodyPr>
            <a:normAutofit lnSpcReduction="10000"/>
          </a:bodyPr>
          <a:lstStyle/>
          <a:p>
            <a:r>
              <a:rPr lang="en-US" dirty="0" smtClean="0"/>
              <a:t>For each object:</a:t>
            </a:r>
          </a:p>
          <a:p>
            <a:pPr lvl="1"/>
            <a:r>
              <a:rPr lang="en-US" dirty="0" smtClean="0"/>
              <a:t>Can it be accessed from a boundary object?</a:t>
            </a:r>
          </a:p>
          <a:p>
            <a:pPr lvl="1"/>
            <a:r>
              <a:rPr lang="en-US" dirty="0" smtClean="0"/>
              <a:t>Is it needed by any use cases?</a:t>
            </a:r>
          </a:p>
          <a:p>
            <a:pPr lvl="1"/>
            <a:r>
              <a:rPr lang="en-US" dirty="0" smtClean="0"/>
              <a:t>In which use case is it created modified? Destroyed? </a:t>
            </a:r>
          </a:p>
          <a:p>
            <a:r>
              <a:rPr lang="en-US" dirty="0" smtClean="0"/>
              <a:t>For each attribute:</a:t>
            </a:r>
          </a:p>
          <a:p>
            <a:pPr lvl="1"/>
            <a:r>
              <a:rPr lang="en-US" dirty="0" smtClean="0"/>
              <a:t>When is it set? What is its type? Should is be a qualifier?</a:t>
            </a:r>
          </a:p>
          <a:p>
            <a:r>
              <a:rPr lang="en-US" dirty="0" smtClean="0"/>
              <a:t>For each association:</a:t>
            </a:r>
          </a:p>
          <a:p>
            <a:pPr lvl="1"/>
            <a:r>
              <a:rPr lang="en-US" dirty="0" smtClean="0"/>
              <a:t>When is it traversed? Why was the specific multiplicities chosen?</a:t>
            </a:r>
          </a:p>
          <a:p>
            <a:r>
              <a:rPr lang="en-US" dirty="0" smtClean="0"/>
              <a:t>For each control objects:</a:t>
            </a:r>
          </a:p>
          <a:p>
            <a:pPr lvl="1"/>
            <a:r>
              <a:rPr lang="en-US" dirty="0" smtClean="0"/>
              <a:t>Does it have the necessary associations to access the objects participating in its corresponding use case?</a:t>
            </a:r>
          </a:p>
          <a:p>
            <a:pPr lvl="1"/>
            <a:endParaRPr lang="en-US" dirty="0" smtClean="0"/>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7963368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question should be asked to ensure the model is consistent:</a:t>
            </a:r>
            <a:endParaRPr lang="en-US" dirty="0"/>
          </a:p>
        </p:txBody>
      </p:sp>
      <p:sp>
        <p:nvSpPr>
          <p:cNvPr id="3" name="Content Placeholder 2"/>
          <p:cNvSpPr>
            <a:spLocks noGrp="1"/>
          </p:cNvSpPr>
          <p:nvPr>
            <p:ph idx="1"/>
          </p:nvPr>
        </p:nvSpPr>
        <p:spPr>
          <a:xfrm>
            <a:off x="892791" y="2098580"/>
            <a:ext cx="10515600" cy="3032978"/>
          </a:xfrm>
        </p:spPr>
        <p:txBody>
          <a:bodyPr/>
          <a:lstStyle/>
          <a:p>
            <a:r>
              <a:rPr lang="en-US" dirty="0" smtClean="0"/>
              <a:t>Are there multiply use cases and classes with the same name?</a:t>
            </a:r>
          </a:p>
          <a:p>
            <a:r>
              <a:rPr lang="en-US" dirty="0" smtClean="0"/>
              <a:t>Do the entities with the similar names denote similar concepts?</a:t>
            </a:r>
          </a:p>
          <a:p>
            <a:r>
              <a:rPr lang="en-US" dirty="0" smtClean="0"/>
              <a:t>Are there objects with similar attributes and associations that are not in the same generalization hierarchy?</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550495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following questions must be asked to ensure the model is realistic</a:t>
            </a:r>
            <a:endParaRPr lang="en-US" dirty="0"/>
          </a:p>
        </p:txBody>
      </p:sp>
      <p:sp>
        <p:nvSpPr>
          <p:cNvPr id="3" name="Content Placeholder 2"/>
          <p:cNvSpPr>
            <a:spLocks noGrp="1"/>
          </p:cNvSpPr>
          <p:nvPr>
            <p:ph idx="1"/>
          </p:nvPr>
        </p:nvSpPr>
        <p:spPr>
          <a:xfrm>
            <a:off x="838200" y="1825625"/>
            <a:ext cx="10515600" cy="2473420"/>
          </a:xfrm>
        </p:spPr>
        <p:txBody>
          <a:bodyPr/>
          <a:lstStyle/>
          <a:p>
            <a:r>
              <a:rPr lang="en-US" dirty="0" smtClean="0"/>
              <a:t>Are there any novel features in the system?</a:t>
            </a:r>
          </a:p>
          <a:p>
            <a:r>
              <a:rPr lang="en-US" dirty="0" smtClean="0"/>
              <a:t>Is the system is feasible ?</a:t>
            </a:r>
          </a:p>
          <a:p>
            <a:r>
              <a:rPr lang="en-US" dirty="0" smtClean="0"/>
              <a:t>Can the performance and reliability requirements be met?</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42265163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4"/>
          <p:cNvSpPr>
            <a:spLocks noGrp="1" noChangeArrowheads="1"/>
          </p:cNvSpPr>
          <p:nvPr>
            <p:ph type="title"/>
          </p:nvPr>
        </p:nvSpPr>
        <p:spPr/>
        <p:txBody>
          <a:bodyPr/>
          <a:lstStyle/>
          <a:p>
            <a:r>
              <a:rPr lang="en-US" altLang="en-US" dirty="0" smtClean="0"/>
              <a:t>When is a Model Dominant?</a:t>
            </a:r>
          </a:p>
        </p:txBody>
      </p:sp>
      <p:sp>
        <p:nvSpPr>
          <p:cNvPr id="68613" name="Rectangle 5"/>
          <p:cNvSpPr>
            <a:spLocks noGrp="1" noChangeArrowheads="1"/>
          </p:cNvSpPr>
          <p:nvPr>
            <p:ph type="body" idx="1"/>
          </p:nvPr>
        </p:nvSpPr>
        <p:spPr/>
        <p:txBody>
          <a:bodyPr>
            <a:normAutofit fontScale="92500" lnSpcReduction="10000"/>
          </a:bodyPr>
          <a:lstStyle/>
          <a:p>
            <a:r>
              <a:rPr lang="en-US" altLang="en-US" dirty="0" smtClean="0">
                <a:solidFill>
                  <a:srgbClr val="2E10FF"/>
                </a:solidFill>
              </a:rPr>
              <a:t>Object model:</a:t>
            </a:r>
            <a:r>
              <a:rPr lang="en-US" altLang="en-US" dirty="0" smtClean="0"/>
              <a:t> </a:t>
            </a:r>
          </a:p>
          <a:p>
            <a:pPr lvl="1"/>
            <a:r>
              <a:rPr lang="en-US" altLang="en-US" dirty="0" smtClean="0">
                <a:ea typeface="ＭＳ Ｐゴシック" charset="-128"/>
              </a:rPr>
              <a:t>The system has classes with nontrivial states and many relationships between the classes</a:t>
            </a:r>
          </a:p>
          <a:p>
            <a:r>
              <a:rPr lang="en-US" altLang="en-US" dirty="0" smtClean="0">
                <a:solidFill>
                  <a:srgbClr val="2E10FF"/>
                </a:solidFill>
              </a:rPr>
              <a:t>Dynamic model:</a:t>
            </a:r>
          </a:p>
          <a:p>
            <a:pPr lvl="1"/>
            <a:r>
              <a:rPr lang="en-US" altLang="en-US" dirty="0" smtClean="0">
                <a:ea typeface="ＭＳ Ｐゴシック" charset="-128"/>
              </a:rPr>
              <a:t>The model has many different types of events: Input, output, exceptions, errors, etc.</a:t>
            </a:r>
          </a:p>
          <a:p>
            <a:r>
              <a:rPr lang="en-US" altLang="en-US" dirty="0" smtClean="0">
                <a:solidFill>
                  <a:srgbClr val="2E10FF"/>
                </a:solidFill>
              </a:rPr>
              <a:t>Functional model:</a:t>
            </a:r>
            <a:r>
              <a:rPr lang="en-US" altLang="en-US" dirty="0" smtClean="0"/>
              <a:t> </a:t>
            </a:r>
          </a:p>
          <a:p>
            <a:pPr lvl="1"/>
            <a:r>
              <a:rPr lang="en-US" altLang="en-US" dirty="0" smtClean="0">
                <a:ea typeface="ＭＳ Ｐゴシック" charset="-128"/>
              </a:rPr>
              <a:t>The model performs complicated transformations (</a:t>
            </a:r>
            <a:r>
              <a:rPr lang="en-US" altLang="en-US" dirty="0" err="1" smtClean="0">
                <a:ea typeface="ＭＳ Ｐゴシック" charset="-128"/>
              </a:rPr>
              <a:t>eg</a:t>
            </a:r>
            <a:r>
              <a:rPr lang="en-US" altLang="en-US" dirty="0" smtClean="0">
                <a:ea typeface="ＭＳ Ｐゴシック" charset="-128"/>
              </a:rPr>
              <a:t>. computations consisting of many steps).</a:t>
            </a:r>
          </a:p>
          <a:p>
            <a:r>
              <a:rPr lang="en-US" altLang="en-US" dirty="0" smtClean="0"/>
              <a:t>Which model is dominant in these applications?</a:t>
            </a:r>
          </a:p>
          <a:p>
            <a:pPr lvl="1"/>
            <a:r>
              <a:rPr lang="en-US" altLang="en-US" dirty="0" smtClean="0">
                <a:ea typeface="ＭＳ Ｐゴシック" charset="-128"/>
              </a:rPr>
              <a:t>Compiler</a:t>
            </a:r>
          </a:p>
          <a:p>
            <a:pPr lvl="1"/>
            <a:r>
              <a:rPr lang="en-US" altLang="en-US" dirty="0" smtClean="0">
                <a:ea typeface="ＭＳ Ｐゴシック" charset="-128"/>
              </a:rPr>
              <a:t>Database system</a:t>
            </a:r>
          </a:p>
          <a:p>
            <a:pPr lvl="1"/>
            <a:r>
              <a:rPr lang="en-US" altLang="en-US" dirty="0" smtClean="0">
                <a:ea typeface="ＭＳ Ｐゴシック" charset="-128"/>
              </a:rPr>
              <a:t>Spreadsheet program</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767804179"/>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4"/>
          <p:cNvSpPr>
            <a:spLocks noGrp="1" noChangeArrowheads="1"/>
          </p:cNvSpPr>
          <p:nvPr>
            <p:ph type="title"/>
          </p:nvPr>
        </p:nvSpPr>
        <p:spPr>
          <a:xfrm>
            <a:off x="838200" y="365126"/>
            <a:ext cx="10515600" cy="740344"/>
          </a:xfrm>
        </p:spPr>
        <p:txBody>
          <a:bodyPr/>
          <a:lstStyle/>
          <a:p>
            <a:r>
              <a:rPr lang="en-US" altLang="en-US" dirty="0" smtClean="0"/>
              <a:t>Examples of Dominant Models</a:t>
            </a:r>
          </a:p>
        </p:txBody>
      </p:sp>
      <p:sp>
        <p:nvSpPr>
          <p:cNvPr id="107525" name="Rectangle 5"/>
          <p:cNvSpPr>
            <a:spLocks noGrp="1" noChangeArrowheads="1"/>
          </p:cNvSpPr>
          <p:nvPr>
            <p:ph type="body" idx="1"/>
          </p:nvPr>
        </p:nvSpPr>
        <p:spPr>
          <a:xfrm>
            <a:off x="561074" y="1372738"/>
            <a:ext cx="10668000" cy="5000767"/>
          </a:xfrm>
        </p:spPr>
        <p:txBody>
          <a:bodyPr>
            <a:normAutofit lnSpcReduction="10000"/>
          </a:bodyPr>
          <a:lstStyle/>
          <a:p>
            <a:r>
              <a:rPr lang="en-US" altLang="en-US" dirty="0" smtClean="0"/>
              <a:t>Compiler: </a:t>
            </a:r>
          </a:p>
          <a:p>
            <a:pPr lvl="1"/>
            <a:r>
              <a:rPr lang="en-US" altLang="en-US" dirty="0" smtClean="0">
                <a:ea typeface="ＭＳ Ｐゴシック" charset="-128"/>
              </a:rPr>
              <a:t>The functional model is most important </a:t>
            </a:r>
          </a:p>
          <a:p>
            <a:pPr lvl="1"/>
            <a:r>
              <a:rPr lang="en-US" altLang="en-US" dirty="0" smtClean="0">
                <a:ea typeface="ＭＳ Ｐゴシック" charset="-128"/>
              </a:rPr>
              <a:t>The dynamic model is trivial because there is only one type input and only a few outputs </a:t>
            </a:r>
          </a:p>
          <a:p>
            <a:pPr lvl="2"/>
            <a:r>
              <a:rPr lang="en-US" altLang="en-US" dirty="0" smtClean="0">
                <a:ea typeface="ＭＳ Ｐゴシック" charset="-128"/>
              </a:rPr>
              <a:t>Is that true for IDEs?</a:t>
            </a:r>
          </a:p>
          <a:p>
            <a:r>
              <a:rPr lang="en-US" altLang="en-US" dirty="0" smtClean="0"/>
              <a:t>Database systems: </a:t>
            </a:r>
          </a:p>
          <a:p>
            <a:pPr lvl="1"/>
            <a:r>
              <a:rPr lang="en-US" altLang="en-US" dirty="0" smtClean="0">
                <a:ea typeface="ＭＳ Ｐゴシック" charset="-128"/>
              </a:rPr>
              <a:t>The object model most important  </a:t>
            </a:r>
          </a:p>
          <a:p>
            <a:pPr lvl="1"/>
            <a:r>
              <a:rPr lang="en-US" altLang="en-US" dirty="0" smtClean="0">
                <a:ea typeface="ＭＳ Ｐゴシック" charset="-128"/>
              </a:rPr>
              <a:t>The functional model is trivial, because the purpose of the functions is to store, organize and retrieve data</a:t>
            </a:r>
          </a:p>
          <a:p>
            <a:r>
              <a:rPr lang="en-US" altLang="en-US" dirty="0" smtClean="0"/>
              <a:t>Spreadsheet program: </a:t>
            </a:r>
          </a:p>
          <a:p>
            <a:pPr lvl="1"/>
            <a:r>
              <a:rPr lang="en-US" altLang="en-US" dirty="0" smtClean="0">
                <a:ea typeface="ＭＳ Ｐゴシック" charset="-128"/>
              </a:rPr>
              <a:t>The functional model most important</a:t>
            </a:r>
          </a:p>
          <a:p>
            <a:pPr lvl="1"/>
            <a:r>
              <a:rPr lang="en-US" altLang="en-US" dirty="0" smtClean="0">
                <a:ea typeface="ＭＳ Ｐゴシック" charset="-128"/>
              </a:rPr>
              <a:t>The dynamic model is interesting if the program allows computations on a cell</a:t>
            </a:r>
          </a:p>
          <a:p>
            <a:pPr lvl="1"/>
            <a:r>
              <a:rPr lang="en-US" altLang="en-US" dirty="0" smtClean="0">
                <a:ea typeface="ＭＳ Ｐゴシック" charset="-128"/>
              </a:rPr>
              <a:t>The object model is trivial. </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9968656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Analysis</a:t>
            </a:r>
            <a:endParaRPr lang="en-US" dirty="0"/>
          </a:p>
        </p:txBody>
      </p:sp>
      <p:sp>
        <p:nvSpPr>
          <p:cNvPr id="3" name="Content Placeholder 2"/>
          <p:cNvSpPr>
            <a:spLocks noGrp="1"/>
          </p:cNvSpPr>
          <p:nvPr>
            <p:ph idx="1"/>
          </p:nvPr>
        </p:nvSpPr>
        <p:spPr>
          <a:xfrm>
            <a:off x="797257" y="1484431"/>
            <a:ext cx="10515600" cy="4351338"/>
          </a:xfrm>
        </p:spPr>
        <p:txBody>
          <a:bodyPr>
            <a:normAutofit/>
          </a:bodyPr>
          <a:lstStyle/>
          <a:p>
            <a:r>
              <a:rPr lang="en-US" dirty="0" smtClean="0"/>
              <a:t>Documenting Analysis</a:t>
            </a:r>
          </a:p>
          <a:p>
            <a:r>
              <a:rPr lang="en-US" dirty="0" smtClean="0"/>
              <a:t>Assigning Responsibility</a:t>
            </a:r>
          </a:p>
          <a:p>
            <a:r>
              <a:rPr lang="en-US" dirty="0" smtClean="0"/>
              <a:t>Communicating about Analysis</a:t>
            </a:r>
          </a:p>
          <a:p>
            <a:r>
              <a:rPr lang="en-US" dirty="0" smtClean="0"/>
              <a:t>Iteration Over the Analysis Model</a:t>
            </a:r>
          </a:p>
          <a:p>
            <a:pPr lvl="1"/>
            <a:endParaRPr lang="en-US" dirty="0" smtClean="0"/>
          </a:p>
          <a:p>
            <a:pPr lvl="1"/>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4933471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06400" y="158750"/>
            <a:ext cx="11616267" cy="755650"/>
          </a:xfrm>
          <a:noFill/>
        </p:spPr>
        <p:txBody>
          <a:bodyPr/>
          <a:lstStyle/>
          <a:p>
            <a:r>
              <a:rPr lang="en-US" altLang="en-US" smtClean="0"/>
              <a:t>Requirements Analysis Document Template</a:t>
            </a:r>
          </a:p>
        </p:txBody>
      </p:sp>
      <p:sp>
        <p:nvSpPr>
          <p:cNvPr id="130051" name="Rectangle 3"/>
          <p:cNvSpPr>
            <a:spLocks noGrp="1" noChangeArrowheads="1"/>
          </p:cNvSpPr>
          <p:nvPr>
            <p:ph type="body" idx="1"/>
          </p:nvPr>
        </p:nvSpPr>
        <p:spPr>
          <a:xfrm>
            <a:off x="592667" y="844550"/>
            <a:ext cx="11006667" cy="5441950"/>
          </a:xfrm>
          <a:noFill/>
        </p:spPr>
        <p:txBody>
          <a:bodyPr>
            <a:normAutofit lnSpcReduction="10000"/>
          </a:bodyPr>
          <a:lstStyle/>
          <a:p>
            <a:pPr>
              <a:lnSpc>
                <a:spcPct val="80000"/>
              </a:lnSpc>
              <a:buFont typeface="Times" charset="0"/>
              <a:buNone/>
            </a:pPr>
            <a:r>
              <a:rPr lang="en-US" altLang="en-US" sz="1800" smtClean="0"/>
              <a:t>1.	Introduction</a:t>
            </a:r>
          </a:p>
          <a:p>
            <a:pPr>
              <a:lnSpc>
                <a:spcPct val="80000"/>
              </a:lnSpc>
              <a:buFont typeface="Times" charset="0"/>
              <a:buNone/>
            </a:pPr>
            <a:r>
              <a:rPr lang="en-US" altLang="en-US" sz="1800" smtClean="0"/>
              <a:t>2.	Current system</a:t>
            </a:r>
          </a:p>
          <a:p>
            <a:pPr>
              <a:lnSpc>
                <a:spcPct val="80000"/>
              </a:lnSpc>
              <a:buFont typeface="Times" charset="0"/>
              <a:buNone/>
            </a:pPr>
            <a:r>
              <a:rPr lang="en-US" altLang="en-US" sz="1800" smtClean="0"/>
              <a:t>3.	Proposed system</a:t>
            </a:r>
          </a:p>
          <a:p>
            <a:pPr>
              <a:lnSpc>
                <a:spcPct val="80000"/>
              </a:lnSpc>
              <a:buFont typeface="Times" charset="0"/>
              <a:buNone/>
            </a:pPr>
            <a:r>
              <a:rPr lang="en-US" altLang="en-US" sz="1800" smtClean="0"/>
              <a:t>	3.1	Overview</a:t>
            </a:r>
          </a:p>
          <a:p>
            <a:pPr>
              <a:lnSpc>
                <a:spcPct val="80000"/>
              </a:lnSpc>
              <a:buFont typeface="Times" charset="0"/>
              <a:buNone/>
            </a:pPr>
            <a:r>
              <a:rPr lang="en-US" altLang="en-US" sz="1800" smtClean="0"/>
              <a:t>	3.2	Functional requirements</a:t>
            </a:r>
          </a:p>
          <a:p>
            <a:pPr>
              <a:lnSpc>
                <a:spcPct val="80000"/>
              </a:lnSpc>
              <a:buFont typeface="Times" charset="0"/>
              <a:buNone/>
            </a:pPr>
            <a:r>
              <a:rPr lang="en-US" altLang="en-US" sz="1800" smtClean="0"/>
              <a:t>	3.3	Nonfunctional requirements</a:t>
            </a:r>
          </a:p>
          <a:p>
            <a:pPr>
              <a:lnSpc>
                <a:spcPct val="80000"/>
              </a:lnSpc>
              <a:buFont typeface="Times" charset="0"/>
              <a:buNone/>
            </a:pPr>
            <a:r>
              <a:rPr lang="en-US" altLang="en-US" sz="1800" smtClean="0"/>
              <a:t>	3.4	Constraints (“Pseudo requirements”)  </a:t>
            </a:r>
          </a:p>
          <a:p>
            <a:pPr>
              <a:lnSpc>
                <a:spcPct val="80000"/>
              </a:lnSpc>
              <a:buFont typeface="Times" charset="0"/>
              <a:buNone/>
            </a:pPr>
            <a:r>
              <a:rPr lang="en-US" altLang="en-US" sz="1800" smtClean="0"/>
              <a:t>	3.5	System models</a:t>
            </a:r>
          </a:p>
          <a:p>
            <a:pPr>
              <a:lnSpc>
                <a:spcPct val="80000"/>
              </a:lnSpc>
              <a:buFont typeface="Times" charset="0"/>
              <a:buNone/>
            </a:pPr>
            <a:r>
              <a:rPr lang="en-US" altLang="en-US" sz="1800" smtClean="0"/>
              <a:t>		3.5.1 Scenarios</a:t>
            </a:r>
          </a:p>
          <a:p>
            <a:pPr>
              <a:lnSpc>
                <a:spcPct val="80000"/>
              </a:lnSpc>
              <a:buFont typeface="Times" charset="0"/>
              <a:buNone/>
            </a:pPr>
            <a:r>
              <a:rPr lang="en-US" altLang="en-US" sz="1800" smtClean="0"/>
              <a:t>		3.5.2 Use case model</a:t>
            </a:r>
          </a:p>
          <a:p>
            <a:pPr>
              <a:lnSpc>
                <a:spcPct val="80000"/>
              </a:lnSpc>
              <a:buFont typeface="Times" charset="0"/>
              <a:buNone/>
            </a:pPr>
            <a:r>
              <a:rPr lang="en-US" altLang="en-US" sz="1800" smtClean="0"/>
              <a:t>		3.5.3 Object model</a:t>
            </a:r>
          </a:p>
          <a:p>
            <a:pPr>
              <a:lnSpc>
                <a:spcPct val="80000"/>
              </a:lnSpc>
              <a:buFont typeface="Times" charset="0"/>
              <a:buNone/>
            </a:pPr>
            <a:r>
              <a:rPr lang="en-US" altLang="en-US" sz="1800" smtClean="0"/>
              <a:t>		   3.5.3.1 Data dictionary</a:t>
            </a:r>
          </a:p>
          <a:p>
            <a:pPr>
              <a:lnSpc>
                <a:spcPct val="80000"/>
              </a:lnSpc>
              <a:buFont typeface="Times" charset="0"/>
              <a:buNone/>
            </a:pPr>
            <a:r>
              <a:rPr lang="en-US" altLang="en-US" sz="1800" smtClean="0"/>
              <a:t>		   3.5.3.2 Class diagrams</a:t>
            </a:r>
          </a:p>
          <a:p>
            <a:pPr>
              <a:lnSpc>
                <a:spcPct val="80000"/>
              </a:lnSpc>
              <a:buFont typeface="Times" charset="0"/>
              <a:buNone/>
            </a:pPr>
            <a:r>
              <a:rPr lang="en-US" altLang="en-US" sz="1800" smtClean="0"/>
              <a:t>		3.5.4 Dynamic models</a:t>
            </a:r>
          </a:p>
          <a:p>
            <a:pPr>
              <a:lnSpc>
                <a:spcPct val="80000"/>
              </a:lnSpc>
              <a:buFont typeface="Times" charset="0"/>
              <a:buNone/>
            </a:pPr>
            <a:r>
              <a:rPr lang="en-US" altLang="en-US" sz="1800" smtClean="0"/>
              <a:t>		3.5.5 User interfae</a:t>
            </a:r>
          </a:p>
          <a:p>
            <a:pPr>
              <a:lnSpc>
                <a:spcPct val="80000"/>
              </a:lnSpc>
              <a:buFont typeface="Times" charset="0"/>
              <a:buNone/>
            </a:pPr>
            <a:r>
              <a:rPr lang="en-US" altLang="en-US" sz="1800" smtClean="0"/>
              <a:t>4. Glossary</a:t>
            </a:r>
            <a:endParaRPr lang="en-US" altLang="en-US" sz="2000" smtClean="0"/>
          </a:p>
        </p:txBody>
      </p:sp>
      <p:sp>
        <p:nvSpPr>
          <p:cNvPr id="4" name="Pfeil nach rechts 3"/>
          <p:cNvSpPr>
            <a:spLocks noChangeArrowheads="1"/>
          </p:cNvSpPr>
          <p:nvPr/>
        </p:nvSpPr>
        <p:spPr bwMode="auto">
          <a:xfrm>
            <a:off x="406400" y="2992438"/>
            <a:ext cx="609600" cy="228600"/>
          </a:xfrm>
          <a:prstGeom prst="rightArrow">
            <a:avLst>
              <a:gd name="adj1" fmla="val 50000"/>
              <a:gd name="adj2" fmla="val 50000"/>
            </a:avLst>
          </a:prstGeom>
          <a:solidFill>
            <a:srgbClr val="FF0000"/>
          </a:solidFill>
          <a:ln w="12700">
            <a:solidFill>
              <a:schemeClr val="tx1"/>
            </a:solidFill>
            <a:round/>
            <a:headEnd/>
            <a:tailEnd/>
          </a:ln>
        </p:spPr>
        <p:txBody>
          <a:bodyPr wrap="none" anchor="ct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1850751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noFill/>
        </p:spPr>
        <p:txBody>
          <a:bodyPr/>
          <a:lstStyle/>
          <a:p>
            <a:r>
              <a:rPr lang="en-US" altLang="en-US" smtClean="0"/>
              <a:t>Section 3.5 System Model</a:t>
            </a:r>
          </a:p>
        </p:txBody>
      </p:sp>
      <p:sp>
        <p:nvSpPr>
          <p:cNvPr id="132099" name="Rectangle 3"/>
          <p:cNvSpPr>
            <a:spLocks noGrp="1" noChangeArrowheads="1"/>
          </p:cNvSpPr>
          <p:nvPr>
            <p:ph type="body" idx="1"/>
          </p:nvPr>
        </p:nvSpPr>
        <p:spPr>
          <a:noFill/>
        </p:spPr>
        <p:txBody>
          <a:bodyPr>
            <a:normAutofit fontScale="92500" lnSpcReduction="10000"/>
          </a:bodyPr>
          <a:lstStyle/>
          <a:p>
            <a:pPr>
              <a:lnSpc>
                <a:spcPct val="80000"/>
              </a:lnSpc>
              <a:buFont typeface="Times" charset="0"/>
              <a:buNone/>
            </a:pPr>
            <a:r>
              <a:rPr lang="en-US" altLang="en-US" smtClean="0"/>
              <a:t>3.5.1 Scenarios</a:t>
            </a:r>
          </a:p>
          <a:p>
            <a:pPr>
              <a:lnSpc>
                <a:spcPct val="80000"/>
              </a:lnSpc>
              <a:buFont typeface="Times" charset="0"/>
              <a:buNone/>
            </a:pPr>
            <a:r>
              <a:rPr lang="en-US" altLang="en-US" smtClean="0"/>
              <a:t>	  - </a:t>
            </a:r>
            <a:r>
              <a:rPr lang="en-US" altLang="en-US" sz="2000" smtClean="0"/>
              <a:t>As-is scenarios, visionary scenarios</a:t>
            </a:r>
            <a:endParaRPr lang="en-US" altLang="en-US" smtClean="0"/>
          </a:p>
          <a:p>
            <a:pPr>
              <a:lnSpc>
                <a:spcPct val="80000"/>
              </a:lnSpc>
              <a:buFont typeface="Times" charset="0"/>
              <a:buNone/>
            </a:pPr>
            <a:r>
              <a:rPr lang="en-US" altLang="en-US" smtClean="0"/>
              <a:t>3.5.2 Use case model</a:t>
            </a:r>
          </a:p>
          <a:p>
            <a:pPr lvl="1">
              <a:lnSpc>
                <a:spcPct val="80000"/>
              </a:lnSpc>
              <a:buFont typeface="Times" charset="0"/>
              <a:buNone/>
            </a:pPr>
            <a:r>
              <a:rPr lang="en-US" altLang="en-US" smtClean="0">
                <a:ea typeface="ＭＳ Ｐゴシック" charset="-128"/>
              </a:rPr>
              <a:t>- Actors and use cases</a:t>
            </a:r>
          </a:p>
          <a:p>
            <a:pPr>
              <a:lnSpc>
                <a:spcPct val="80000"/>
              </a:lnSpc>
              <a:buFont typeface="Times" charset="0"/>
              <a:buNone/>
            </a:pPr>
            <a:r>
              <a:rPr lang="en-US" altLang="en-US" smtClean="0"/>
              <a:t>3.5.3 Object model </a:t>
            </a:r>
          </a:p>
          <a:p>
            <a:pPr lvl="1">
              <a:lnSpc>
                <a:spcPct val="80000"/>
              </a:lnSpc>
              <a:buFont typeface="Times" charset="0"/>
              <a:buNone/>
            </a:pPr>
            <a:r>
              <a:rPr lang="en-US" altLang="en-US" smtClean="0">
                <a:ea typeface="ＭＳ Ｐゴシック" charset="-128"/>
              </a:rPr>
              <a:t>- Data dictionary</a:t>
            </a:r>
          </a:p>
          <a:p>
            <a:pPr lvl="1">
              <a:lnSpc>
                <a:spcPct val="80000"/>
              </a:lnSpc>
              <a:buFont typeface="Times" charset="0"/>
              <a:buNone/>
            </a:pPr>
            <a:r>
              <a:rPr lang="en-US" altLang="en-US" smtClean="0">
                <a:ea typeface="ＭＳ Ｐゴシック" charset="-128"/>
              </a:rPr>
              <a:t>- Class diagrams (classes, associations, attributes and operations)</a:t>
            </a:r>
          </a:p>
          <a:p>
            <a:pPr>
              <a:lnSpc>
                <a:spcPct val="80000"/>
              </a:lnSpc>
              <a:buFont typeface="Times" charset="0"/>
              <a:buNone/>
            </a:pPr>
            <a:r>
              <a:rPr lang="en-US" altLang="en-US" smtClean="0"/>
              <a:t>3.5.4 Dynamic model</a:t>
            </a:r>
          </a:p>
          <a:p>
            <a:pPr lvl="1">
              <a:lnSpc>
                <a:spcPct val="80000"/>
              </a:lnSpc>
              <a:buFont typeface="Times" charset="0"/>
              <a:buNone/>
            </a:pPr>
            <a:r>
              <a:rPr lang="en-US" altLang="en-US" smtClean="0">
                <a:ea typeface="ＭＳ Ｐゴシック" charset="-128"/>
              </a:rPr>
              <a:t>- State diagrams for classes with significant dynamic behavior</a:t>
            </a:r>
          </a:p>
          <a:p>
            <a:pPr lvl="1">
              <a:lnSpc>
                <a:spcPct val="80000"/>
              </a:lnSpc>
              <a:buFont typeface="Times" charset="0"/>
              <a:buNone/>
            </a:pPr>
            <a:r>
              <a:rPr lang="en-US" altLang="en-US" smtClean="0">
                <a:ea typeface="ＭＳ Ｐゴシック" charset="-128"/>
              </a:rPr>
              <a:t>- Sequence diagrams for collaborating objects (protocol)</a:t>
            </a:r>
          </a:p>
          <a:p>
            <a:pPr>
              <a:lnSpc>
                <a:spcPct val="80000"/>
              </a:lnSpc>
              <a:buFont typeface="Times" charset="0"/>
              <a:buNone/>
            </a:pPr>
            <a:r>
              <a:rPr lang="en-US" altLang="en-US" smtClean="0"/>
              <a:t>3.5.5 User Interface</a:t>
            </a:r>
          </a:p>
          <a:p>
            <a:pPr lvl="1">
              <a:lnSpc>
                <a:spcPct val="80000"/>
              </a:lnSpc>
              <a:buFont typeface="Times" charset="0"/>
              <a:buNone/>
            </a:pPr>
            <a:r>
              <a:rPr lang="en-US" altLang="en-US" smtClean="0">
                <a:ea typeface="ＭＳ Ｐゴシック" charset="-128"/>
              </a:rPr>
              <a:t>- Navigational Paths, Screen mockups</a:t>
            </a:r>
          </a:p>
        </p:txBody>
      </p:sp>
      <p:sp>
        <p:nvSpPr>
          <p:cNvPr id="2" name="Footer Placeholder 1"/>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2068228447"/>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508000" y="914400"/>
            <a:ext cx="11091333" cy="1346200"/>
          </a:xfrm>
          <a:noFill/>
        </p:spPr>
        <p:txBody>
          <a:bodyPr/>
          <a:lstStyle/>
          <a:p>
            <a:pPr>
              <a:buFont typeface="Times" charset="0"/>
              <a:buNone/>
            </a:pPr>
            <a:r>
              <a:rPr lang="en-US" altLang="en-US" sz="2000" dirty="0" smtClean="0">
                <a:latin typeface="Times" charset="0"/>
              </a:rPr>
              <a:t>1. What are the transformations? </a:t>
            </a:r>
          </a:p>
          <a:p>
            <a:pPr lvl="1">
              <a:buFont typeface="Times" charset="0"/>
              <a:buNone/>
            </a:pPr>
            <a:r>
              <a:rPr lang="en-US" altLang="en-US" dirty="0" smtClean="0">
                <a:solidFill>
                  <a:srgbClr val="2E10FF"/>
                </a:solidFill>
                <a:latin typeface="Times" charset="0"/>
                <a:ea typeface="ＭＳ Ｐゴシック" charset="-128"/>
              </a:rPr>
              <a:t>Create </a:t>
            </a:r>
            <a:r>
              <a:rPr lang="en-US" altLang="en-US" i="1" dirty="0" smtClean="0">
                <a:solidFill>
                  <a:srgbClr val="2E10FF"/>
                </a:solidFill>
                <a:latin typeface="Times" charset="0"/>
                <a:ea typeface="ＭＳ Ｐゴシック" charset="-128"/>
              </a:rPr>
              <a:t>scenarios and  use case diagrams</a:t>
            </a:r>
            <a:r>
              <a:rPr lang="en-US" altLang="en-US" i="1" dirty="0" smtClean="0">
                <a:latin typeface="Times" charset="0"/>
                <a:ea typeface="ＭＳ Ｐゴシック" charset="-128"/>
              </a:rPr>
              <a:t> </a:t>
            </a:r>
            <a:endParaRPr lang="en-US" altLang="en-US" dirty="0" smtClean="0">
              <a:latin typeface="Times" charset="0"/>
              <a:ea typeface="ＭＳ Ｐゴシック" charset="-128"/>
            </a:endParaRPr>
          </a:p>
          <a:p>
            <a:pPr lvl="2">
              <a:buFont typeface="Times" charset="0"/>
              <a:buNone/>
            </a:pPr>
            <a:r>
              <a:rPr lang="en-US" altLang="en-US" dirty="0" smtClean="0">
                <a:latin typeface="Times" charset="0"/>
                <a:ea typeface="ＭＳ Ｐゴシック" charset="-128"/>
              </a:rPr>
              <a:t>- Talk to client, observe, get historical records</a:t>
            </a:r>
          </a:p>
        </p:txBody>
      </p:sp>
      <p:sp>
        <p:nvSpPr>
          <p:cNvPr id="51210" name="Rectangle 10"/>
          <p:cNvSpPr>
            <a:spLocks noChangeArrowheads="1"/>
          </p:cNvSpPr>
          <p:nvPr/>
        </p:nvSpPr>
        <p:spPr bwMode="auto">
          <a:xfrm>
            <a:off x="406400" y="1981200"/>
            <a:ext cx="1139613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charset="-128"/>
              </a:defRPr>
            </a:lvl1pPr>
            <a:lvl2pPr>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b="0" dirty="0"/>
              <a:t>2. What is the structure of the system?</a:t>
            </a:r>
          </a:p>
          <a:p>
            <a:pPr lvl="1"/>
            <a:r>
              <a:rPr lang="en-US" altLang="en-US" sz="2000" b="0" dirty="0">
                <a:solidFill>
                  <a:srgbClr val="2E10FF"/>
                </a:solidFill>
              </a:rPr>
              <a:t>Create </a:t>
            </a:r>
            <a:r>
              <a:rPr lang="en-US" altLang="en-US" sz="2000" b="0" i="1" dirty="0">
                <a:solidFill>
                  <a:srgbClr val="2E10FF"/>
                </a:solidFill>
              </a:rPr>
              <a:t>class diagrams</a:t>
            </a:r>
            <a:endParaRPr lang="en-US" altLang="en-US" sz="2000" b="0" dirty="0"/>
          </a:p>
          <a:p>
            <a:pPr lvl="2"/>
            <a:r>
              <a:rPr lang="en-US" altLang="en-US" sz="2000" b="0" dirty="0"/>
              <a:t>- Identify objects. </a:t>
            </a:r>
          </a:p>
          <a:p>
            <a:pPr lvl="2">
              <a:buFontTx/>
              <a:buChar char="-"/>
            </a:pPr>
            <a:r>
              <a:rPr lang="en-US" altLang="en-US" sz="2000" b="0" dirty="0"/>
              <a:t> What are the  associations between them? </a:t>
            </a:r>
          </a:p>
          <a:p>
            <a:pPr lvl="2">
              <a:buFontTx/>
              <a:buChar char="-"/>
            </a:pPr>
            <a:r>
              <a:rPr lang="en-US" altLang="en-US" sz="2000" b="0" dirty="0"/>
              <a:t> What is their multiplicity?</a:t>
            </a:r>
          </a:p>
          <a:p>
            <a:pPr lvl="2"/>
            <a:r>
              <a:rPr lang="en-US" altLang="en-US" sz="2000" b="0" dirty="0"/>
              <a:t>- What are the attributes of the objects?</a:t>
            </a:r>
          </a:p>
          <a:p>
            <a:pPr lvl="2"/>
            <a:r>
              <a:rPr lang="en-US" altLang="en-US" sz="2000" b="0" dirty="0"/>
              <a:t>- What operations are defined on the objects?</a:t>
            </a:r>
          </a:p>
        </p:txBody>
      </p:sp>
      <p:sp>
        <p:nvSpPr>
          <p:cNvPr id="51212" name="Rectangle 12"/>
          <p:cNvSpPr>
            <a:spLocks noChangeArrowheads="1"/>
          </p:cNvSpPr>
          <p:nvPr/>
        </p:nvSpPr>
        <p:spPr bwMode="auto">
          <a:xfrm>
            <a:off x="304800" y="4267200"/>
            <a:ext cx="1139613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a:defRPr sz="2400" b="1">
                <a:solidFill>
                  <a:schemeClr val="tx1"/>
                </a:solidFill>
                <a:latin typeface="Times" charset="0"/>
                <a:ea typeface="ＭＳ Ｐゴシック" charset="-128"/>
              </a:defRPr>
            </a:lvl1pPr>
            <a:lvl2pPr>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2000" b="0" dirty="0"/>
              <a:t>3. What is its behavior? </a:t>
            </a:r>
          </a:p>
          <a:p>
            <a:pPr lvl="1"/>
            <a:r>
              <a:rPr lang="en-US" altLang="en-US" sz="2000" b="0" dirty="0">
                <a:solidFill>
                  <a:srgbClr val="2E10FF"/>
                </a:solidFill>
              </a:rPr>
              <a:t>Create  </a:t>
            </a:r>
            <a:r>
              <a:rPr lang="en-US" altLang="en-US" sz="2000" b="0" i="1" dirty="0">
                <a:solidFill>
                  <a:srgbClr val="2E10FF"/>
                </a:solidFill>
              </a:rPr>
              <a:t>sequence diagrams</a:t>
            </a:r>
            <a:endParaRPr lang="en-US" altLang="en-US" sz="2000" b="0" dirty="0">
              <a:solidFill>
                <a:srgbClr val="2E10FF"/>
              </a:solidFill>
            </a:endParaRPr>
          </a:p>
          <a:p>
            <a:pPr lvl="2"/>
            <a:r>
              <a:rPr lang="en-US" altLang="en-US" sz="2000" b="0" dirty="0"/>
              <a:t>- Identify senders and receivers</a:t>
            </a:r>
          </a:p>
          <a:p>
            <a:pPr lvl="2">
              <a:buFontTx/>
              <a:buChar char="-"/>
            </a:pPr>
            <a:r>
              <a:rPr lang="en-US" altLang="en-US" sz="2000" b="0" dirty="0"/>
              <a:t> Show sequence of events exchanged between objects. </a:t>
            </a:r>
          </a:p>
          <a:p>
            <a:pPr lvl="2">
              <a:buFontTx/>
              <a:buChar char="-"/>
            </a:pPr>
            <a:r>
              <a:rPr lang="en-US" altLang="en-US" sz="2000" b="0" dirty="0"/>
              <a:t> Identify event  dependencies and event concurrency.</a:t>
            </a:r>
          </a:p>
          <a:p>
            <a:pPr lvl="1"/>
            <a:r>
              <a:rPr lang="en-US" altLang="en-US" sz="2000" b="0" dirty="0">
                <a:solidFill>
                  <a:srgbClr val="2E10FF"/>
                </a:solidFill>
              </a:rPr>
              <a:t>Create </a:t>
            </a:r>
            <a:r>
              <a:rPr lang="en-US" altLang="en-US" sz="2000" b="0" i="1" dirty="0">
                <a:solidFill>
                  <a:srgbClr val="2E10FF"/>
                </a:solidFill>
              </a:rPr>
              <a:t>state diagrams </a:t>
            </a:r>
            <a:endParaRPr lang="en-US" altLang="en-US" sz="2000" b="0" dirty="0">
              <a:solidFill>
                <a:srgbClr val="2E10FF"/>
              </a:solidFill>
            </a:endParaRPr>
          </a:p>
          <a:p>
            <a:pPr lvl="2"/>
            <a:r>
              <a:rPr lang="en-US" altLang="en-US" sz="2000" b="0" dirty="0"/>
              <a:t>- Only for the dynamically interesting objects.</a:t>
            </a:r>
          </a:p>
        </p:txBody>
      </p:sp>
      <p:sp>
        <p:nvSpPr>
          <p:cNvPr id="134149" name="Rectangle 2"/>
          <p:cNvSpPr>
            <a:spLocks noGrp="1" noChangeArrowheads="1"/>
          </p:cNvSpPr>
          <p:nvPr>
            <p:ph type="title"/>
          </p:nvPr>
        </p:nvSpPr>
        <p:spPr>
          <a:xfrm>
            <a:off x="838200" y="365125"/>
            <a:ext cx="10515600" cy="440093"/>
          </a:xfrm>
          <a:noFill/>
        </p:spPr>
        <p:txBody>
          <a:bodyPr>
            <a:normAutofit fontScale="90000"/>
          </a:bodyPr>
          <a:lstStyle/>
          <a:p>
            <a:r>
              <a:rPr lang="en-US" altLang="en-US" dirty="0" smtClean="0"/>
              <a:t>Requirements Analysis Questions</a:t>
            </a:r>
          </a:p>
        </p:txBody>
      </p:sp>
      <p:grpSp>
        <p:nvGrpSpPr>
          <p:cNvPr id="2" name="Group 15"/>
          <p:cNvGrpSpPr>
            <a:grpSpLocks/>
          </p:cNvGrpSpPr>
          <p:nvPr/>
        </p:nvGrpSpPr>
        <p:grpSpPr bwMode="auto">
          <a:xfrm>
            <a:off x="6502401" y="4437064"/>
            <a:ext cx="2874433" cy="366712"/>
            <a:chOff x="3408" y="2544"/>
            <a:chExt cx="1358" cy="231"/>
          </a:xfrm>
        </p:grpSpPr>
        <p:sp>
          <p:nvSpPr>
            <p:cNvPr id="134157" name="Rectangle 6"/>
            <p:cNvSpPr>
              <a:spLocks noChangeArrowheads="1"/>
            </p:cNvSpPr>
            <p:nvPr/>
          </p:nvSpPr>
          <p:spPr bwMode="auto">
            <a:xfrm>
              <a:off x="3792" y="2544"/>
              <a:ext cx="97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790015"/>
                  </a:solidFill>
                </a:rPr>
                <a:t>Dynamic Modeling</a:t>
              </a:r>
            </a:p>
          </p:txBody>
        </p:sp>
        <p:sp>
          <p:nvSpPr>
            <p:cNvPr id="134158" name="Freeform 7"/>
            <p:cNvSpPr>
              <a:spLocks/>
            </p:cNvSpPr>
            <p:nvPr/>
          </p:nvSpPr>
          <p:spPr bwMode="auto">
            <a:xfrm>
              <a:off x="3408" y="2592"/>
              <a:ext cx="345" cy="169"/>
            </a:xfrm>
            <a:custGeom>
              <a:avLst/>
              <a:gdLst>
                <a:gd name="T0" fmla="*/ 0 w 345"/>
                <a:gd name="T1" fmla="*/ 96 h 169"/>
                <a:gd name="T2" fmla="*/ 0 w 345"/>
                <a:gd name="T3" fmla="*/ 56 h 169"/>
                <a:gd name="T4" fmla="*/ 24 w 345"/>
                <a:gd name="T5" fmla="*/ 32 h 169"/>
                <a:gd name="T6" fmla="*/ 48 w 345"/>
                <a:gd name="T7" fmla="*/ 16 h 169"/>
                <a:gd name="T8" fmla="*/ 96 w 345"/>
                <a:gd name="T9" fmla="*/ 16 h 169"/>
                <a:gd name="T10" fmla="*/ 144 w 345"/>
                <a:gd name="T11" fmla="*/ 8 h 169"/>
                <a:gd name="T12" fmla="*/ 192 w 345"/>
                <a:gd name="T13" fmla="*/ 8 h 169"/>
                <a:gd name="T14" fmla="*/ 232 w 345"/>
                <a:gd name="T15" fmla="*/ 0 h 169"/>
                <a:gd name="T16" fmla="*/ 240 w 345"/>
                <a:gd name="T17" fmla="*/ 8 h 169"/>
                <a:gd name="T18" fmla="*/ 240 w 345"/>
                <a:gd name="T19" fmla="*/ 16 h 169"/>
                <a:gd name="T20" fmla="*/ 224 w 345"/>
                <a:gd name="T21" fmla="*/ 24 h 169"/>
                <a:gd name="T22" fmla="*/ 224 w 345"/>
                <a:gd name="T23" fmla="*/ 32 h 169"/>
                <a:gd name="T24" fmla="*/ 272 w 345"/>
                <a:gd name="T25" fmla="*/ 40 h 169"/>
                <a:gd name="T26" fmla="*/ 328 w 345"/>
                <a:gd name="T27" fmla="*/ 40 h 169"/>
                <a:gd name="T28" fmla="*/ 336 w 345"/>
                <a:gd name="T29" fmla="*/ 48 h 169"/>
                <a:gd name="T30" fmla="*/ 344 w 345"/>
                <a:gd name="T31" fmla="*/ 56 h 169"/>
                <a:gd name="T32" fmla="*/ 336 w 345"/>
                <a:gd name="T33" fmla="*/ 64 h 169"/>
                <a:gd name="T34" fmla="*/ 328 w 345"/>
                <a:gd name="T35" fmla="*/ 72 h 169"/>
                <a:gd name="T36" fmla="*/ 296 w 345"/>
                <a:gd name="T37" fmla="*/ 72 h 169"/>
                <a:gd name="T38" fmla="*/ 272 w 345"/>
                <a:gd name="T39" fmla="*/ 72 h 169"/>
                <a:gd name="T40" fmla="*/ 232 w 345"/>
                <a:gd name="T41" fmla="*/ 72 h 169"/>
                <a:gd name="T42" fmla="*/ 208 w 345"/>
                <a:gd name="T43" fmla="*/ 72 h 169"/>
                <a:gd name="T44" fmla="*/ 232 w 345"/>
                <a:gd name="T45" fmla="*/ 72 h 169"/>
                <a:gd name="T46" fmla="*/ 256 w 345"/>
                <a:gd name="T47" fmla="*/ 72 h 169"/>
                <a:gd name="T48" fmla="*/ 264 w 345"/>
                <a:gd name="T49" fmla="*/ 88 h 169"/>
                <a:gd name="T50" fmla="*/ 256 w 345"/>
                <a:gd name="T51" fmla="*/ 96 h 169"/>
                <a:gd name="T52" fmla="*/ 232 w 345"/>
                <a:gd name="T53" fmla="*/ 96 h 169"/>
                <a:gd name="T54" fmla="*/ 208 w 345"/>
                <a:gd name="T55" fmla="*/ 96 h 169"/>
                <a:gd name="T56" fmla="*/ 224 w 345"/>
                <a:gd name="T57" fmla="*/ 96 h 169"/>
                <a:gd name="T58" fmla="*/ 248 w 345"/>
                <a:gd name="T59" fmla="*/ 104 h 169"/>
                <a:gd name="T60" fmla="*/ 248 w 345"/>
                <a:gd name="T61" fmla="*/ 112 h 169"/>
                <a:gd name="T62" fmla="*/ 248 w 345"/>
                <a:gd name="T63" fmla="*/ 128 h 169"/>
                <a:gd name="T64" fmla="*/ 224 w 345"/>
                <a:gd name="T65" fmla="*/ 136 h 169"/>
                <a:gd name="T66" fmla="*/ 208 w 345"/>
                <a:gd name="T67" fmla="*/ 136 h 169"/>
                <a:gd name="T68" fmla="*/ 224 w 345"/>
                <a:gd name="T69" fmla="*/ 136 h 169"/>
                <a:gd name="T70" fmla="*/ 240 w 345"/>
                <a:gd name="T71" fmla="*/ 136 h 169"/>
                <a:gd name="T72" fmla="*/ 240 w 345"/>
                <a:gd name="T73" fmla="*/ 152 h 169"/>
                <a:gd name="T74" fmla="*/ 232 w 345"/>
                <a:gd name="T75" fmla="*/ 160 h 169"/>
                <a:gd name="T76" fmla="*/ 192 w 345"/>
                <a:gd name="T77" fmla="*/ 168 h 169"/>
                <a:gd name="T78" fmla="*/ 144 w 345"/>
                <a:gd name="T79" fmla="*/ 168 h 169"/>
                <a:gd name="T80" fmla="*/ 96 w 345"/>
                <a:gd name="T81" fmla="*/ 168 h 169"/>
                <a:gd name="T82" fmla="*/ 56 w 345"/>
                <a:gd name="T83" fmla="*/ 160 h 169"/>
                <a:gd name="T84" fmla="*/ 24 w 345"/>
                <a:gd name="T85" fmla="*/ 152 h 169"/>
                <a:gd name="T86" fmla="*/ 0 w 345"/>
                <a:gd name="T87" fmla="*/ 128 h 169"/>
                <a:gd name="T88" fmla="*/ 0 w 345"/>
                <a:gd name="T89" fmla="*/ 96 h 1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
                <a:gd name="T136" fmla="*/ 0 h 169"/>
                <a:gd name="T137" fmla="*/ 345 w 345"/>
                <a:gd name="T138" fmla="*/ 169 h 1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 h="169">
                  <a:moveTo>
                    <a:pt x="0" y="96"/>
                  </a:moveTo>
                  <a:lnTo>
                    <a:pt x="0" y="56"/>
                  </a:lnTo>
                  <a:lnTo>
                    <a:pt x="24" y="32"/>
                  </a:lnTo>
                  <a:lnTo>
                    <a:pt x="48" y="16"/>
                  </a:lnTo>
                  <a:lnTo>
                    <a:pt x="96" y="16"/>
                  </a:lnTo>
                  <a:lnTo>
                    <a:pt x="144" y="8"/>
                  </a:lnTo>
                  <a:lnTo>
                    <a:pt x="192" y="8"/>
                  </a:lnTo>
                  <a:lnTo>
                    <a:pt x="232" y="0"/>
                  </a:lnTo>
                  <a:lnTo>
                    <a:pt x="240" y="8"/>
                  </a:lnTo>
                  <a:lnTo>
                    <a:pt x="240" y="16"/>
                  </a:lnTo>
                  <a:lnTo>
                    <a:pt x="224" y="24"/>
                  </a:lnTo>
                  <a:lnTo>
                    <a:pt x="224" y="32"/>
                  </a:lnTo>
                  <a:lnTo>
                    <a:pt x="272" y="40"/>
                  </a:lnTo>
                  <a:lnTo>
                    <a:pt x="328" y="40"/>
                  </a:lnTo>
                  <a:lnTo>
                    <a:pt x="336" y="48"/>
                  </a:lnTo>
                  <a:lnTo>
                    <a:pt x="344" y="56"/>
                  </a:lnTo>
                  <a:lnTo>
                    <a:pt x="336" y="64"/>
                  </a:lnTo>
                  <a:lnTo>
                    <a:pt x="328" y="72"/>
                  </a:lnTo>
                  <a:lnTo>
                    <a:pt x="296" y="72"/>
                  </a:lnTo>
                  <a:lnTo>
                    <a:pt x="272" y="72"/>
                  </a:lnTo>
                  <a:lnTo>
                    <a:pt x="232" y="72"/>
                  </a:lnTo>
                  <a:lnTo>
                    <a:pt x="208" y="72"/>
                  </a:lnTo>
                  <a:lnTo>
                    <a:pt x="232" y="72"/>
                  </a:lnTo>
                  <a:lnTo>
                    <a:pt x="256" y="72"/>
                  </a:lnTo>
                  <a:lnTo>
                    <a:pt x="264" y="88"/>
                  </a:lnTo>
                  <a:lnTo>
                    <a:pt x="256" y="96"/>
                  </a:lnTo>
                  <a:lnTo>
                    <a:pt x="232" y="96"/>
                  </a:lnTo>
                  <a:lnTo>
                    <a:pt x="208" y="96"/>
                  </a:lnTo>
                  <a:lnTo>
                    <a:pt x="224" y="96"/>
                  </a:lnTo>
                  <a:lnTo>
                    <a:pt x="248" y="104"/>
                  </a:lnTo>
                  <a:lnTo>
                    <a:pt x="248" y="112"/>
                  </a:lnTo>
                  <a:lnTo>
                    <a:pt x="248" y="128"/>
                  </a:lnTo>
                  <a:lnTo>
                    <a:pt x="224" y="136"/>
                  </a:lnTo>
                  <a:lnTo>
                    <a:pt x="208" y="136"/>
                  </a:lnTo>
                  <a:lnTo>
                    <a:pt x="224" y="136"/>
                  </a:lnTo>
                  <a:lnTo>
                    <a:pt x="240" y="136"/>
                  </a:lnTo>
                  <a:lnTo>
                    <a:pt x="240" y="152"/>
                  </a:lnTo>
                  <a:lnTo>
                    <a:pt x="232" y="160"/>
                  </a:lnTo>
                  <a:lnTo>
                    <a:pt x="192" y="168"/>
                  </a:lnTo>
                  <a:lnTo>
                    <a:pt x="144" y="168"/>
                  </a:lnTo>
                  <a:lnTo>
                    <a:pt x="96" y="168"/>
                  </a:lnTo>
                  <a:lnTo>
                    <a:pt x="56" y="160"/>
                  </a:lnTo>
                  <a:lnTo>
                    <a:pt x="24" y="152"/>
                  </a:lnTo>
                  <a:lnTo>
                    <a:pt x="0" y="128"/>
                  </a:lnTo>
                  <a:lnTo>
                    <a:pt x="0" y="96"/>
                  </a:lnTo>
                </a:path>
              </a:pathLst>
            </a:custGeom>
            <a:solidFill>
              <a:srgbClr val="790015"/>
            </a:solidFill>
            <a:ln w="12700" cap="rnd">
              <a:solidFill>
                <a:srgbClr val="000000"/>
              </a:solidFill>
              <a:round/>
              <a:headEnd/>
              <a:tailEnd/>
            </a:ln>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grpSp>
      <p:grpSp>
        <p:nvGrpSpPr>
          <p:cNvPr id="3" name="Group 11"/>
          <p:cNvGrpSpPr>
            <a:grpSpLocks/>
          </p:cNvGrpSpPr>
          <p:nvPr/>
        </p:nvGrpSpPr>
        <p:grpSpPr bwMode="auto">
          <a:xfrm>
            <a:off x="6400801" y="931864"/>
            <a:ext cx="2857501" cy="366712"/>
            <a:chOff x="3885" y="528"/>
            <a:chExt cx="1350" cy="231"/>
          </a:xfrm>
        </p:grpSpPr>
        <p:sp>
          <p:nvSpPr>
            <p:cNvPr id="134155" name="Freeform 4"/>
            <p:cNvSpPr>
              <a:spLocks/>
            </p:cNvSpPr>
            <p:nvPr/>
          </p:nvSpPr>
          <p:spPr bwMode="auto">
            <a:xfrm>
              <a:off x="3885" y="592"/>
              <a:ext cx="321" cy="153"/>
            </a:xfrm>
            <a:custGeom>
              <a:avLst/>
              <a:gdLst>
                <a:gd name="T0" fmla="*/ 0 w 321"/>
                <a:gd name="T1" fmla="*/ 88 h 153"/>
                <a:gd name="T2" fmla="*/ 0 w 321"/>
                <a:gd name="T3" fmla="*/ 48 h 153"/>
                <a:gd name="T4" fmla="*/ 16 w 321"/>
                <a:gd name="T5" fmla="*/ 32 h 153"/>
                <a:gd name="T6" fmla="*/ 40 w 321"/>
                <a:gd name="T7" fmla="*/ 8 h 153"/>
                <a:gd name="T8" fmla="*/ 88 w 321"/>
                <a:gd name="T9" fmla="*/ 8 h 153"/>
                <a:gd name="T10" fmla="*/ 136 w 321"/>
                <a:gd name="T11" fmla="*/ 8 h 153"/>
                <a:gd name="T12" fmla="*/ 176 w 321"/>
                <a:gd name="T13" fmla="*/ 0 h 153"/>
                <a:gd name="T14" fmla="*/ 216 w 321"/>
                <a:gd name="T15" fmla="*/ 0 h 153"/>
                <a:gd name="T16" fmla="*/ 224 w 321"/>
                <a:gd name="T17" fmla="*/ 8 h 153"/>
                <a:gd name="T18" fmla="*/ 224 w 321"/>
                <a:gd name="T19" fmla="*/ 16 h 153"/>
                <a:gd name="T20" fmla="*/ 216 w 321"/>
                <a:gd name="T21" fmla="*/ 24 h 153"/>
                <a:gd name="T22" fmla="*/ 208 w 321"/>
                <a:gd name="T23" fmla="*/ 32 h 153"/>
                <a:gd name="T24" fmla="*/ 256 w 321"/>
                <a:gd name="T25" fmla="*/ 32 h 153"/>
                <a:gd name="T26" fmla="*/ 304 w 321"/>
                <a:gd name="T27" fmla="*/ 40 h 153"/>
                <a:gd name="T28" fmla="*/ 320 w 321"/>
                <a:gd name="T29" fmla="*/ 48 h 153"/>
                <a:gd name="T30" fmla="*/ 320 w 321"/>
                <a:gd name="T31" fmla="*/ 56 h 153"/>
                <a:gd name="T32" fmla="*/ 312 w 321"/>
                <a:gd name="T33" fmla="*/ 64 h 153"/>
                <a:gd name="T34" fmla="*/ 304 w 321"/>
                <a:gd name="T35" fmla="*/ 64 h 153"/>
                <a:gd name="T36" fmla="*/ 280 w 321"/>
                <a:gd name="T37" fmla="*/ 64 h 153"/>
                <a:gd name="T38" fmla="*/ 256 w 321"/>
                <a:gd name="T39" fmla="*/ 64 h 153"/>
                <a:gd name="T40" fmla="*/ 216 w 321"/>
                <a:gd name="T41" fmla="*/ 64 h 153"/>
                <a:gd name="T42" fmla="*/ 192 w 321"/>
                <a:gd name="T43" fmla="*/ 64 h 153"/>
                <a:gd name="T44" fmla="*/ 216 w 321"/>
                <a:gd name="T45" fmla="*/ 64 h 153"/>
                <a:gd name="T46" fmla="*/ 240 w 321"/>
                <a:gd name="T47" fmla="*/ 72 h 153"/>
                <a:gd name="T48" fmla="*/ 248 w 321"/>
                <a:gd name="T49" fmla="*/ 80 h 153"/>
                <a:gd name="T50" fmla="*/ 240 w 321"/>
                <a:gd name="T51" fmla="*/ 88 h 153"/>
                <a:gd name="T52" fmla="*/ 216 w 321"/>
                <a:gd name="T53" fmla="*/ 88 h 153"/>
                <a:gd name="T54" fmla="*/ 192 w 321"/>
                <a:gd name="T55" fmla="*/ 88 h 153"/>
                <a:gd name="T56" fmla="*/ 208 w 321"/>
                <a:gd name="T57" fmla="*/ 88 h 153"/>
                <a:gd name="T58" fmla="*/ 232 w 321"/>
                <a:gd name="T59" fmla="*/ 88 h 153"/>
                <a:gd name="T60" fmla="*/ 232 w 321"/>
                <a:gd name="T61" fmla="*/ 104 h 153"/>
                <a:gd name="T62" fmla="*/ 232 w 321"/>
                <a:gd name="T63" fmla="*/ 120 h 153"/>
                <a:gd name="T64" fmla="*/ 208 w 321"/>
                <a:gd name="T65" fmla="*/ 120 h 153"/>
                <a:gd name="T66" fmla="*/ 192 w 321"/>
                <a:gd name="T67" fmla="*/ 120 h 153"/>
                <a:gd name="T68" fmla="*/ 208 w 321"/>
                <a:gd name="T69" fmla="*/ 120 h 153"/>
                <a:gd name="T70" fmla="*/ 224 w 321"/>
                <a:gd name="T71" fmla="*/ 120 h 153"/>
                <a:gd name="T72" fmla="*/ 224 w 321"/>
                <a:gd name="T73" fmla="*/ 136 h 153"/>
                <a:gd name="T74" fmla="*/ 216 w 321"/>
                <a:gd name="T75" fmla="*/ 152 h 153"/>
                <a:gd name="T76" fmla="*/ 176 w 321"/>
                <a:gd name="T77" fmla="*/ 152 h 153"/>
                <a:gd name="T78" fmla="*/ 136 w 321"/>
                <a:gd name="T79" fmla="*/ 152 h 153"/>
                <a:gd name="T80" fmla="*/ 88 w 321"/>
                <a:gd name="T81" fmla="*/ 152 h 153"/>
                <a:gd name="T82" fmla="*/ 48 w 321"/>
                <a:gd name="T83" fmla="*/ 152 h 153"/>
                <a:gd name="T84" fmla="*/ 16 w 321"/>
                <a:gd name="T85" fmla="*/ 136 h 153"/>
                <a:gd name="T86" fmla="*/ 0 w 321"/>
                <a:gd name="T87" fmla="*/ 120 h 153"/>
                <a:gd name="T88" fmla="*/ 0 w 321"/>
                <a:gd name="T89" fmla="*/ 88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1"/>
                <a:gd name="T136" fmla="*/ 0 h 153"/>
                <a:gd name="T137" fmla="*/ 321 w 32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1" h="153">
                  <a:moveTo>
                    <a:pt x="0" y="88"/>
                  </a:moveTo>
                  <a:lnTo>
                    <a:pt x="0" y="48"/>
                  </a:lnTo>
                  <a:lnTo>
                    <a:pt x="16" y="32"/>
                  </a:lnTo>
                  <a:lnTo>
                    <a:pt x="40" y="8"/>
                  </a:lnTo>
                  <a:lnTo>
                    <a:pt x="88" y="8"/>
                  </a:lnTo>
                  <a:lnTo>
                    <a:pt x="136" y="8"/>
                  </a:lnTo>
                  <a:lnTo>
                    <a:pt x="176" y="0"/>
                  </a:lnTo>
                  <a:lnTo>
                    <a:pt x="216" y="0"/>
                  </a:lnTo>
                  <a:lnTo>
                    <a:pt x="224" y="8"/>
                  </a:lnTo>
                  <a:lnTo>
                    <a:pt x="224" y="16"/>
                  </a:lnTo>
                  <a:lnTo>
                    <a:pt x="216" y="24"/>
                  </a:lnTo>
                  <a:lnTo>
                    <a:pt x="208" y="32"/>
                  </a:lnTo>
                  <a:lnTo>
                    <a:pt x="256" y="32"/>
                  </a:lnTo>
                  <a:lnTo>
                    <a:pt x="304" y="40"/>
                  </a:lnTo>
                  <a:lnTo>
                    <a:pt x="320" y="48"/>
                  </a:lnTo>
                  <a:lnTo>
                    <a:pt x="320" y="56"/>
                  </a:lnTo>
                  <a:lnTo>
                    <a:pt x="312" y="64"/>
                  </a:lnTo>
                  <a:lnTo>
                    <a:pt x="304" y="64"/>
                  </a:lnTo>
                  <a:lnTo>
                    <a:pt x="280" y="64"/>
                  </a:lnTo>
                  <a:lnTo>
                    <a:pt x="256" y="64"/>
                  </a:lnTo>
                  <a:lnTo>
                    <a:pt x="216" y="64"/>
                  </a:lnTo>
                  <a:lnTo>
                    <a:pt x="192" y="64"/>
                  </a:lnTo>
                  <a:lnTo>
                    <a:pt x="216" y="64"/>
                  </a:lnTo>
                  <a:lnTo>
                    <a:pt x="240" y="72"/>
                  </a:lnTo>
                  <a:lnTo>
                    <a:pt x="248" y="80"/>
                  </a:lnTo>
                  <a:lnTo>
                    <a:pt x="240" y="88"/>
                  </a:lnTo>
                  <a:lnTo>
                    <a:pt x="216" y="88"/>
                  </a:lnTo>
                  <a:lnTo>
                    <a:pt x="192" y="88"/>
                  </a:lnTo>
                  <a:lnTo>
                    <a:pt x="208" y="88"/>
                  </a:lnTo>
                  <a:lnTo>
                    <a:pt x="232" y="88"/>
                  </a:lnTo>
                  <a:lnTo>
                    <a:pt x="232" y="104"/>
                  </a:lnTo>
                  <a:lnTo>
                    <a:pt x="232" y="120"/>
                  </a:lnTo>
                  <a:lnTo>
                    <a:pt x="208" y="120"/>
                  </a:lnTo>
                  <a:lnTo>
                    <a:pt x="192" y="120"/>
                  </a:lnTo>
                  <a:lnTo>
                    <a:pt x="208" y="120"/>
                  </a:lnTo>
                  <a:lnTo>
                    <a:pt x="224" y="120"/>
                  </a:lnTo>
                  <a:lnTo>
                    <a:pt x="224" y="136"/>
                  </a:lnTo>
                  <a:lnTo>
                    <a:pt x="216" y="152"/>
                  </a:lnTo>
                  <a:lnTo>
                    <a:pt x="176" y="152"/>
                  </a:lnTo>
                  <a:lnTo>
                    <a:pt x="136" y="152"/>
                  </a:lnTo>
                  <a:lnTo>
                    <a:pt x="88" y="152"/>
                  </a:lnTo>
                  <a:lnTo>
                    <a:pt x="48" y="152"/>
                  </a:lnTo>
                  <a:lnTo>
                    <a:pt x="16" y="136"/>
                  </a:lnTo>
                  <a:lnTo>
                    <a:pt x="0" y="120"/>
                  </a:lnTo>
                  <a:lnTo>
                    <a:pt x="0" y="88"/>
                  </a:lnTo>
                </a:path>
              </a:pathLst>
            </a:custGeom>
            <a:solidFill>
              <a:srgbClr val="790015"/>
            </a:solidFill>
            <a:ln w="12700" cap="rnd">
              <a:solidFill>
                <a:srgbClr val="000000"/>
              </a:solidFill>
              <a:round/>
              <a:headEnd/>
              <a:tailEnd/>
            </a:ln>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34156" name="Rectangle 8"/>
            <p:cNvSpPr>
              <a:spLocks noChangeArrowheads="1"/>
            </p:cNvSpPr>
            <p:nvPr/>
          </p:nvSpPr>
          <p:spPr bwMode="auto">
            <a:xfrm>
              <a:off x="4176" y="528"/>
              <a:ext cx="105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790015"/>
                  </a:solidFill>
                </a:rPr>
                <a:t>Functional Modeling</a:t>
              </a:r>
            </a:p>
          </p:txBody>
        </p:sp>
      </p:grpSp>
      <p:grpSp>
        <p:nvGrpSpPr>
          <p:cNvPr id="4" name="Group 14"/>
          <p:cNvGrpSpPr>
            <a:grpSpLocks/>
          </p:cNvGrpSpPr>
          <p:nvPr/>
        </p:nvGrpSpPr>
        <p:grpSpPr bwMode="auto">
          <a:xfrm>
            <a:off x="6400801" y="2074864"/>
            <a:ext cx="2758017" cy="366712"/>
            <a:chOff x="3456" y="1488"/>
            <a:chExt cx="1303" cy="231"/>
          </a:xfrm>
        </p:grpSpPr>
        <p:sp>
          <p:nvSpPr>
            <p:cNvPr id="134153" name="Freeform 5"/>
            <p:cNvSpPr>
              <a:spLocks/>
            </p:cNvSpPr>
            <p:nvPr/>
          </p:nvSpPr>
          <p:spPr bwMode="auto">
            <a:xfrm>
              <a:off x="3456" y="1536"/>
              <a:ext cx="345" cy="169"/>
            </a:xfrm>
            <a:custGeom>
              <a:avLst/>
              <a:gdLst>
                <a:gd name="T0" fmla="*/ 0 w 345"/>
                <a:gd name="T1" fmla="*/ 96 h 169"/>
                <a:gd name="T2" fmla="*/ 0 w 345"/>
                <a:gd name="T3" fmla="*/ 56 h 169"/>
                <a:gd name="T4" fmla="*/ 24 w 345"/>
                <a:gd name="T5" fmla="*/ 32 h 169"/>
                <a:gd name="T6" fmla="*/ 48 w 345"/>
                <a:gd name="T7" fmla="*/ 16 h 169"/>
                <a:gd name="T8" fmla="*/ 96 w 345"/>
                <a:gd name="T9" fmla="*/ 16 h 169"/>
                <a:gd name="T10" fmla="*/ 144 w 345"/>
                <a:gd name="T11" fmla="*/ 8 h 169"/>
                <a:gd name="T12" fmla="*/ 192 w 345"/>
                <a:gd name="T13" fmla="*/ 8 h 169"/>
                <a:gd name="T14" fmla="*/ 232 w 345"/>
                <a:gd name="T15" fmla="*/ 0 h 169"/>
                <a:gd name="T16" fmla="*/ 240 w 345"/>
                <a:gd name="T17" fmla="*/ 8 h 169"/>
                <a:gd name="T18" fmla="*/ 240 w 345"/>
                <a:gd name="T19" fmla="*/ 16 h 169"/>
                <a:gd name="T20" fmla="*/ 224 w 345"/>
                <a:gd name="T21" fmla="*/ 24 h 169"/>
                <a:gd name="T22" fmla="*/ 224 w 345"/>
                <a:gd name="T23" fmla="*/ 32 h 169"/>
                <a:gd name="T24" fmla="*/ 272 w 345"/>
                <a:gd name="T25" fmla="*/ 40 h 169"/>
                <a:gd name="T26" fmla="*/ 328 w 345"/>
                <a:gd name="T27" fmla="*/ 40 h 169"/>
                <a:gd name="T28" fmla="*/ 336 w 345"/>
                <a:gd name="T29" fmla="*/ 48 h 169"/>
                <a:gd name="T30" fmla="*/ 344 w 345"/>
                <a:gd name="T31" fmla="*/ 56 h 169"/>
                <a:gd name="T32" fmla="*/ 336 w 345"/>
                <a:gd name="T33" fmla="*/ 64 h 169"/>
                <a:gd name="T34" fmla="*/ 328 w 345"/>
                <a:gd name="T35" fmla="*/ 72 h 169"/>
                <a:gd name="T36" fmla="*/ 296 w 345"/>
                <a:gd name="T37" fmla="*/ 72 h 169"/>
                <a:gd name="T38" fmla="*/ 272 w 345"/>
                <a:gd name="T39" fmla="*/ 72 h 169"/>
                <a:gd name="T40" fmla="*/ 232 w 345"/>
                <a:gd name="T41" fmla="*/ 72 h 169"/>
                <a:gd name="T42" fmla="*/ 208 w 345"/>
                <a:gd name="T43" fmla="*/ 72 h 169"/>
                <a:gd name="T44" fmla="*/ 232 w 345"/>
                <a:gd name="T45" fmla="*/ 72 h 169"/>
                <a:gd name="T46" fmla="*/ 256 w 345"/>
                <a:gd name="T47" fmla="*/ 72 h 169"/>
                <a:gd name="T48" fmla="*/ 264 w 345"/>
                <a:gd name="T49" fmla="*/ 88 h 169"/>
                <a:gd name="T50" fmla="*/ 256 w 345"/>
                <a:gd name="T51" fmla="*/ 96 h 169"/>
                <a:gd name="T52" fmla="*/ 232 w 345"/>
                <a:gd name="T53" fmla="*/ 96 h 169"/>
                <a:gd name="T54" fmla="*/ 208 w 345"/>
                <a:gd name="T55" fmla="*/ 96 h 169"/>
                <a:gd name="T56" fmla="*/ 224 w 345"/>
                <a:gd name="T57" fmla="*/ 96 h 169"/>
                <a:gd name="T58" fmla="*/ 248 w 345"/>
                <a:gd name="T59" fmla="*/ 104 h 169"/>
                <a:gd name="T60" fmla="*/ 248 w 345"/>
                <a:gd name="T61" fmla="*/ 112 h 169"/>
                <a:gd name="T62" fmla="*/ 248 w 345"/>
                <a:gd name="T63" fmla="*/ 128 h 169"/>
                <a:gd name="T64" fmla="*/ 224 w 345"/>
                <a:gd name="T65" fmla="*/ 136 h 169"/>
                <a:gd name="T66" fmla="*/ 208 w 345"/>
                <a:gd name="T67" fmla="*/ 136 h 169"/>
                <a:gd name="T68" fmla="*/ 224 w 345"/>
                <a:gd name="T69" fmla="*/ 136 h 169"/>
                <a:gd name="T70" fmla="*/ 240 w 345"/>
                <a:gd name="T71" fmla="*/ 136 h 169"/>
                <a:gd name="T72" fmla="*/ 240 w 345"/>
                <a:gd name="T73" fmla="*/ 152 h 169"/>
                <a:gd name="T74" fmla="*/ 232 w 345"/>
                <a:gd name="T75" fmla="*/ 160 h 169"/>
                <a:gd name="T76" fmla="*/ 192 w 345"/>
                <a:gd name="T77" fmla="*/ 168 h 169"/>
                <a:gd name="T78" fmla="*/ 144 w 345"/>
                <a:gd name="T79" fmla="*/ 168 h 169"/>
                <a:gd name="T80" fmla="*/ 96 w 345"/>
                <a:gd name="T81" fmla="*/ 168 h 169"/>
                <a:gd name="T82" fmla="*/ 56 w 345"/>
                <a:gd name="T83" fmla="*/ 160 h 169"/>
                <a:gd name="T84" fmla="*/ 24 w 345"/>
                <a:gd name="T85" fmla="*/ 152 h 169"/>
                <a:gd name="T86" fmla="*/ 0 w 345"/>
                <a:gd name="T87" fmla="*/ 128 h 169"/>
                <a:gd name="T88" fmla="*/ 0 w 345"/>
                <a:gd name="T89" fmla="*/ 96 h 1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5"/>
                <a:gd name="T136" fmla="*/ 0 h 169"/>
                <a:gd name="T137" fmla="*/ 345 w 345"/>
                <a:gd name="T138" fmla="*/ 169 h 16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5" h="169">
                  <a:moveTo>
                    <a:pt x="0" y="96"/>
                  </a:moveTo>
                  <a:lnTo>
                    <a:pt x="0" y="56"/>
                  </a:lnTo>
                  <a:lnTo>
                    <a:pt x="24" y="32"/>
                  </a:lnTo>
                  <a:lnTo>
                    <a:pt x="48" y="16"/>
                  </a:lnTo>
                  <a:lnTo>
                    <a:pt x="96" y="16"/>
                  </a:lnTo>
                  <a:lnTo>
                    <a:pt x="144" y="8"/>
                  </a:lnTo>
                  <a:lnTo>
                    <a:pt x="192" y="8"/>
                  </a:lnTo>
                  <a:lnTo>
                    <a:pt x="232" y="0"/>
                  </a:lnTo>
                  <a:lnTo>
                    <a:pt x="240" y="8"/>
                  </a:lnTo>
                  <a:lnTo>
                    <a:pt x="240" y="16"/>
                  </a:lnTo>
                  <a:lnTo>
                    <a:pt x="224" y="24"/>
                  </a:lnTo>
                  <a:lnTo>
                    <a:pt x="224" y="32"/>
                  </a:lnTo>
                  <a:lnTo>
                    <a:pt x="272" y="40"/>
                  </a:lnTo>
                  <a:lnTo>
                    <a:pt x="328" y="40"/>
                  </a:lnTo>
                  <a:lnTo>
                    <a:pt x="336" y="48"/>
                  </a:lnTo>
                  <a:lnTo>
                    <a:pt x="344" y="56"/>
                  </a:lnTo>
                  <a:lnTo>
                    <a:pt x="336" y="64"/>
                  </a:lnTo>
                  <a:lnTo>
                    <a:pt x="328" y="72"/>
                  </a:lnTo>
                  <a:lnTo>
                    <a:pt x="296" y="72"/>
                  </a:lnTo>
                  <a:lnTo>
                    <a:pt x="272" y="72"/>
                  </a:lnTo>
                  <a:lnTo>
                    <a:pt x="232" y="72"/>
                  </a:lnTo>
                  <a:lnTo>
                    <a:pt x="208" y="72"/>
                  </a:lnTo>
                  <a:lnTo>
                    <a:pt x="232" y="72"/>
                  </a:lnTo>
                  <a:lnTo>
                    <a:pt x="256" y="72"/>
                  </a:lnTo>
                  <a:lnTo>
                    <a:pt x="264" y="88"/>
                  </a:lnTo>
                  <a:lnTo>
                    <a:pt x="256" y="96"/>
                  </a:lnTo>
                  <a:lnTo>
                    <a:pt x="232" y="96"/>
                  </a:lnTo>
                  <a:lnTo>
                    <a:pt x="208" y="96"/>
                  </a:lnTo>
                  <a:lnTo>
                    <a:pt x="224" y="96"/>
                  </a:lnTo>
                  <a:lnTo>
                    <a:pt x="248" y="104"/>
                  </a:lnTo>
                  <a:lnTo>
                    <a:pt x="248" y="112"/>
                  </a:lnTo>
                  <a:lnTo>
                    <a:pt x="248" y="128"/>
                  </a:lnTo>
                  <a:lnTo>
                    <a:pt x="224" y="136"/>
                  </a:lnTo>
                  <a:lnTo>
                    <a:pt x="208" y="136"/>
                  </a:lnTo>
                  <a:lnTo>
                    <a:pt x="224" y="136"/>
                  </a:lnTo>
                  <a:lnTo>
                    <a:pt x="240" y="136"/>
                  </a:lnTo>
                  <a:lnTo>
                    <a:pt x="240" y="152"/>
                  </a:lnTo>
                  <a:lnTo>
                    <a:pt x="232" y="160"/>
                  </a:lnTo>
                  <a:lnTo>
                    <a:pt x="192" y="168"/>
                  </a:lnTo>
                  <a:lnTo>
                    <a:pt x="144" y="168"/>
                  </a:lnTo>
                  <a:lnTo>
                    <a:pt x="96" y="168"/>
                  </a:lnTo>
                  <a:lnTo>
                    <a:pt x="56" y="160"/>
                  </a:lnTo>
                  <a:lnTo>
                    <a:pt x="24" y="152"/>
                  </a:lnTo>
                  <a:lnTo>
                    <a:pt x="0" y="128"/>
                  </a:lnTo>
                  <a:lnTo>
                    <a:pt x="0" y="96"/>
                  </a:lnTo>
                </a:path>
              </a:pathLst>
            </a:custGeom>
            <a:solidFill>
              <a:srgbClr val="790015"/>
            </a:solidFill>
            <a:ln w="12700" cap="rnd">
              <a:solidFill>
                <a:srgbClr val="000000"/>
              </a:solidFill>
              <a:round/>
              <a:headEnd/>
              <a:tailEnd/>
            </a:ln>
          </p:spPr>
          <p:txBody>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endParaRPr lang="en-US" altLang="en-US" sz="1800"/>
            </a:p>
          </p:txBody>
        </p:sp>
        <p:sp>
          <p:nvSpPr>
            <p:cNvPr id="134154" name="Rectangle 9"/>
            <p:cNvSpPr>
              <a:spLocks noChangeArrowheads="1"/>
            </p:cNvSpPr>
            <p:nvPr/>
          </p:nvSpPr>
          <p:spPr bwMode="auto">
            <a:xfrm>
              <a:off x="3888" y="1488"/>
              <a:ext cx="8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7" tIns="44450" rIns="90487" bIns="44450">
              <a:spAutoFit/>
            </a:bodyPr>
            <a:lstStyle>
              <a:lvl1pPr>
                <a:defRPr sz="2400" b="1">
                  <a:solidFill>
                    <a:schemeClr val="tx1"/>
                  </a:solidFill>
                  <a:latin typeface="Times" charset="0"/>
                  <a:ea typeface="ＭＳ Ｐゴシック" charset="-128"/>
                </a:defRPr>
              </a:lvl1pPr>
              <a:lvl2pPr marL="37931725" indent="-37474525">
                <a:defRPr sz="2400" b="1">
                  <a:solidFill>
                    <a:schemeClr val="tx1"/>
                  </a:solidFill>
                  <a:latin typeface="Times" charset="0"/>
                  <a:ea typeface="ＭＳ Ｐゴシック" charset="-128"/>
                </a:defRPr>
              </a:lvl2pPr>
              <a:lvl3pPr>
                <a:defRPr sz="2400" b="1">
                  <a:solidFill>
                    <a:schemeClr val="tx1"/>
                  </a:solidFill>
                  <a:latin typeface="Times" charset="0"/>
                  <a:ea typeface="ＭＳ Ｐゴシック" charset="-128"/>
                </a:defRPr>
              </a:lvl3pPr>
              <a:lvl4pPr>
                <a:defRPr sz="2400" b="1">
                  <a:solidFill>
                    <a:schemeClr val="tx1"/>
                  </a:solidFill>
                  <a:latin typeface="Times" charset="0"/>
                  <a:ea typeface="ＭＳ Ｐゴシック" charset="-128"/>
                </a:defRPr>
              </a:lvl4pPr>
              <a:lvl5pPr>
                <a:defRPr sz="2400" b="1">
                  <a:solidFill>
                    <a:schemeClr val="tx1"/>
                  </a:solidFill>
                  <a:latin typeface="Times" charset="0"/>
                  <a:ea typeface="ＭＳ Ｐゴシック" charset="-128"/>
                </a:defRPr>
              </a:lvl5pPr>
              <a:lvl6pPr marL="457200" eaLnBrk="0" fontAlgn="base" hangingPunct="0">
                <a:spcBef>
                  <a:spcPct val="0"/>
                </a:spcBef>
                <a:spcAft>
                  <a:spcPct val="0"/>
                </a:spcAft>
                <a:defRPr sz="2400" b="1">
                  <a:solidFill>
                    <a:schemeClr val="tx1"/>
                  </a:solidFill>
                  <a:latin typeface="Times" charset="0"/>
                  <a:ea typeface="ＭＳ Ｐゴシック" charset="-128"/>
                </a:defRPr>
              </a:lvl6pPr>
              <a:lvl7pPr marL="914400" eaLnBrk="0" fontAlgn="base" hangingPunct="0">
                <a:spcBef>
                  <a:spcPct val="0"/>
                </a:spcBef>
                <a:spcAft>
                  <a:spcPct val="0"/>
                </a:spcAft>
                <a:defRPr sz="2400" b="1">
                  <a:solidFill>
                    <a:schemeClr val="tx1"/>
                  </a:solidFill>
                  <a:latin typeface="Times" charset="0"/>
                  <a:ea typeface="ＭＳ Ｐゴシック" charset="-128"/>
                </a:defRPr>
              </a:lvl7pPr>
              <a:lvl8pPr marL="1371600" eaLnBrk="0" fontAlgn="base" hangingPunct="0">
                <a:spcBef>
                  <a:spcPct val="0"/>
                </a:spcBef>
                <a:spcAft>
                  <a:spcPct val="0"/>
                </a:spcAft>
                <a:defRPr sz="2400" b="1">
                  <a:solidFill>
                    <a:schemeClr val="tx1"/>
                  </a:solidFill>
                  <a:latin typeface="Times" charset="0"/>
                  <a:ea typeface="ＭＳ Ｐゴシック" charset="-128"/>
                </a:defRPr>
              </a:lvl8pPr>
              <a:lvl9pPr marL="1828800" eaLnBrk="0" fontAlgn="base" hangingPunct="0">
                <a:spcBef>
                  <a:spcPct val="0"/>
                </a:spcBef>
                <a:spcAft>
                  <a:spcPct val="0"/>
                </a:spcAft>
                <a:defRPr sz="2400" b="1">
                  <a:solidFill>
                    <a:schemeClr val="tx1"/>
                  </a:solidFill>
                  <a:latin typeface="Times" charset="0"/>
                  <a:ea typeface="ＭＳ Ｐゴシック" charset="-128"/>
                </a:defRPr>
              </a:lvl9pPr>
            </a:lstStyle>
            <a:p>
              <a:r>
                <a:rPr lang="en-US" altLang="en-US" sz="1800">
                  <a:solidFill>
                    <a:srgbClr val="790015"/>
                  </a:solidFill>
                </a:rPr>
                <a:t>Object Modeling</a:t>
              </a:r>
            </a:p>
          </p:txBody>
        </p:sp>
      </p:grpSp>
      <p:sp>
        <p:nvSpPr>
          <p:cNvPr id="5" name="Footer Placeholder 4"/>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322435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51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2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10">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0">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1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1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10">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10">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1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12">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1212">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1212">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1212">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51212">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51212">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51212">
                                            <p:txEl>
                                              <p:pRg st="6" end="6"/>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build="p" autoUpdateAnimBg="0"/>
      <p:bldP spid="51212"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Responsibility</a:t>
            </a:r>
            <a:br>
              <a:rPr lang="en-US" dirty="0"/>
            </a:br>
            <a:endParaRPr lang="en-US" dirty="0"/>
          </a:p>
        </p:txBody>
      </p:sp>
      <p:sp>
        <p:nvSpPr>
          <p:cNvPr id="3" name="Content Placeholder 2"/>
          <p:cNvSpPr>
            <a:spLocks noGrp="1"/>
          </p:cNvSpPr>
          <p:nvPr>
            <p:ph idx="1"/>
          </p:nvPr>
        </p:nvSpPr>
        <p:spPr/>
        <p:txBody>
          <a:bodyPr/>
          <a:lstStyle/>
          <a:p>
            <a:pPr lvl="1"/>
            <a:r>
              <a:rPr lang="en-US" dirty="0"/>
              <a:t>End use -&gt; generate information about the system</a:t>
            </a:r>
          </a:p>
          <a:p>
            <a:pPr lvl="1"/>
            <a:r>
              <a:rPr lang="en-US" dirty="0"/>
              <a:t>Client -&gt; an integration role, defines the scope of the system</a:t>
            </a:r>
          </a:p>
          <a:p>
            <a:pPr lvl="1"/>
            <a:r>
              <a:rPr lang="en-US" dirty="0"/>
              <a:t>Analyst-&gt; Application domain export, models the system</a:t>
            </a:r>
          </a:p>
          <a:p>
            <a:pPr lvl="1"/>
            <a:r>
              <a:rPr lang="en-US" dirty="0"/>
              <a:t>Architect-&gt; an integration role, unifies the use cases and object models from a system point of view.</a:t>
            </a:r>
          </a:p>
          <a:p>
            <a:pPr lvl="1"/>
            <a:r>
              <a:rPr lang="en-US" dirty="0"/>
              <a:t>Document editor-&gt; responsible to integrate documents</a:t>
            </a:r>
          </a:p>
          <a:p>
            <a:pPr lvl="1"/>
            <a:r>
              <a:rPr lang="en-US" dirty="0"/>
              <a:t>Configuration manager-&gt; responsible for maintaining a revision history of the documents </a:t>
            </a:r>
          </a:p>
          <a:p>
            <a:pPr lvl="1"/>
            <a:r>
              <a:rPr lang="en-US" dirty="0"/>
              <a:t>Reviewer-&gt; validate the system</a:t>
            </a:r>
          </a:p>
          <a:p>
            <a:endParaRPr lang="en-US" dirty="0"/>
          </a:p>
        </p:txBody>
      </p:sp>
      <p:sp>
        <p:nvSpPr>
          <p:cNvPr id="4" name="Footer Placeholder 3"/>
          <p:cNvSpPr>
            <a:spLocks noGrp="1"/>
          </p:cNvSpPr>
          <p:nvPr>
            <p:ph type="ftr" sz="quarter" idx="11"/>
          </p:nvPr>
        </p:nvSpPr>
        <p:spPr/>
        <p:txBody>
          <a:bodyPr/>
          <a:lstStyle/>
          <a:p>
            <a:r>
              <a:rPr lang="en-US" smtClean="0"/>
              <a:t>CSCI-6620 Software Engineering -Fairleigh Dickinson University</a:t>
            </a:r>
            <a:endParaRPr lang="en-US"/>
          </a:p>
        </p:txBody>
      </p:sp>
    </p:spTree>
    <p:extLst>
      <p:ext uri="{BB962C8B-B14F-4D97-AF65-F5344CB8AC3E}">
        <p14:creationId xmlns:p14="http://schemas.microsoft.com/office/powerpoint/2010/main" val="34561589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1583</TotalTime>
  <Words>7513</Words>
  <Application>Microsoft Office PowerPoint</Application>
  <PresentationFormat>Custom</PresentationFormat>
  <Paragraphs>1105</Paragraphs>
  <Slides>104</Slides>
  <Notes>52</Notes>
  <HiddenSlides>0</HiddenSlides>
  <MMClips>0</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Office Theme</vt:lpstr>
      <vt:lpstr>Analysis</vt:lpstr>
      <vt:lpstr>PowerPoint Presentation</vt:lpstr>
      <vt:lpstr>PowerPoint Presentation</vt:lpstr>
      <vt:lpstr>Outlines for two weeks </vt:lpstr>
      <vt:lpstr>Introduction</vt:lpstr>
      <vt:lpstr>Overview of Analysis</vt:lpstr>
      <vt:lpstr>Overview of Analysis</vt:lpstr>
      <vt:lpstr>Cont.(Overview of Analysis)</vt:lpstr>
      <vt:lpstr>PowerPoint Presentation</vt:lpstr>
      <vt:lpstr>Elements of Analysis Model</vt:lpstr>
      <vt:lpstr>Analysis Object Models and Dynamic Models</vt:lpstr>
      <vt:lpstr>PowerPoint Presentation</vt:lpstr>
      <vt:lpstr>Activities during Object Modeling</vt:lpstr>
      <vt:lpstr>There are different types of Objects</vt:lpstr>
      <vt:lpstr>Cont.. (Types of Objects) </vt:lpstr>
      <vt:lpstr>Heuristics to identify entity Objects</vt:lpstr>
      <vt:lpstr>Heuristics to identify Boundary Objects</vt:lpstr>
      <vt:lpstr>Example: 2BWatch Modeling</vt:lpstr>
      <vt:lpstr>Naming Object Types in UML </vt:lpstr>
      <vt:lpstr>PowerPoint Presentation</vt:lpstr>
      <vt:lpstr>PowerPoint Presentation</vt:lpstr>
      <vt:lpstr>PowerPoint Presentation</vt:lpstr>
      <vt:lpstr>PowerPoint Presentation</vt:lpstr>
      <vt:lpstr>Object Types allow us to deal with Change</vt:lpstr>
      <vt:lpstr>PowerPoint Presentation</vt:lpstr>
      <vt:lpstr>Generalization and Specialization</vt:lpstr>
      <vt:lpstr>PowerPoint Presentation</vt:lpstr>
      <vt:lpstr>PowerPoint Presentation</vt:lpstr>
      <vt:lpstr>Class Identification </vt:lpstr>
      <vt:lpstr>Ways to find Objects </vt:lpstr>
      <vt:lpstr>Order of Activities for Object Identification </vt:lpstr>
      <vt:lpstr>Steps in Generating Class Diagrams </vt:lpstr>
      <vt:lpstr>Finding Participating Objects in Use Cases</vt:lpstr>
      <vt:lpstr>Example for using the Technique</vt:lpstr>
      <vt:lpstr>Mapping parts of speech to model components (Abbott’s Technique)</vt:lpstr>
      <vt:lpstr>Generating a Class Diagram from Flow of Events</vt:lpstr>
      <vt:lpstr>PowerPoint Presentation</vt:lpstr>
      <vt:lpstr>Who uses Class Diagrams? </vt:lpstr>
      <vt:lpstr>Who does not use Class Diagrams? </vt:lpstr>
      <vt:lpstr>Overview of  Previous  Classes</vt:lpstr>
      <vt:lpstr>PowerPoint Presentation</vt:lpstr>
      <vt:lpstr>Lecture 5th  (Objects  Behaviors )</vt:lpstr>
      <vt:lpstr>Associations</vt:lpstr>
      <vt:lpstr>PowerPoint Presentation</vt:lpstr>
      <vt:lpstr>PowerPoint Presentation</vt:lpstr>
      <vt:lpstr>PowerPoint Presentation</vt:lpstr>
      <vt:lpstr>Object Modeling in Practice: More classes</vt:lpstr>
      <vt:lpstr>Object Modeling in Practice: Associations</vt:lpstr>
      <vt:lpstr>Practice Object Modeling: Find Taxonomies</vt:lpstr>
      <vt:lpstr>Practice Object Modeling: Simplify, Organize</vt:lpstr>
      <vt:lpstr>Attributes</vt:lpstr>
      <vt:lpstr>PowerPoint Presentation</vt:lpstr>
      <vt:lpstr>Operations</vt:lpstr>
      <vt:lpstr>Object vs Class</vt:lpstr>
      <vt:lpstr>Developers have different Views on Class Diagrams</vt:lpstr>
      <vt:lpstr>The View of the Analyst</vt:lpstr>
      <vt:lpstr>The View of the Designer</vt:lpstr>
      <vt:lpstr>The View of the Implementor</vt:lpstr>
      <vt:lpstr>Object Modeling</vt:lpstr>
      <vt:lpstr>PowerPoint Presentation</vt:lpstr>
      <vt:lpstr>Dynamic Modeling</vt:lpstr>
      <vt:lpstr>Dynamic Modeling with UML</vt:lpstr>
      <vt:lpstr>UML Interaction Diagrams</vt:lpstr>
      <vt:lpstr>UML State Chart Diagram</vt:lpstr>
      <vt:lpstr>Dynamic Modeling</vt:lpstr>
      <vt:lpstr>How do we detect Operations?</vt:lpstr>
      <vt:lpstr>What is an Event?</vt:lpstr>
      <vt:lpstr>Sequence Diagram</vt:lpstr>
      <vt:lpstr>PowerPoint Presentation</vt:lpstr>
      <vt:lpstr>PowerPoint Presentation</vt:lpstr>
      <vt:lpstr>PowerPoint Presentation</vt:lpstr>
      <vt:lpstr>PowerPoint Presentation</vt:lpstr>
      <vt:lpstr>PowerPoint Presentation</vt:lpstr>
      <vt:lpstr>Heuristics for Sequence Diagrams</vt:lpstr>
      <vt:lpstr>Dynamic Modeling</vt:lpstr>
      <vt:lpstr>PowerPoint Presentation</vt:lpstr>
      <vt:lpstr>Practical Tips for Dynamic Modeling</vt:lpstr>
      <vt:lpstr>Let’s Do Analysis: A Toy Example</vt:lpstr>
      <vt:lpstr>Problem Statement:  Direction Control for  a Toy Car</vt:lpstr>
      <vt:lpstr>Find the Functional Model: Use Cases</vt:lpstr>
      <vt:lpstr>Use Cases continued</vt:lpstr>
      <vt:lpstr>Use Cases Continued</vt:lpstr>
      <vt:lpstr>Use Case Pruning</vt:lpstr>
      <vt:lpstr>Dynamic Modeling:  Create the Sequence Diagram</vt:lpstr>
      <vt:lpstr>Sequence Diagram for Drive Car Scenario</vt:lpstr>
      <vt:lpstr>Toy Car: Dynamic Model</vt:lpstr>
      <vt:lpstr>Toy Car: Object Model</vt:lpstr>
      <vt:lpstr>Review Of the Analysis Model</vt:lpstr>
      <vt:lpstr>Cont.. Review Of the Analysis Model</vt:lpstr>
      <vt:lpstr>The following questions should be asked to ensure that the model is complete</vt:lpstr>
      <vt:lpstr>The following question should be asked to ensure the model is consistent:</vt:lpstr>
      <vt:lpstr>The following questions must be asked to ensure the model is realistic</vt:lpstr>
      <vt:lpstr>When is a Model Dominant?</vt:lpstr>
      <vt:lpstr>Examples of Dominant Models</vt:lpstr>
      <vt:lpstr>Managing Analysis</vt:lpstr>
      <vt:lpstr>Requirements Analysis Document Template</vt:lpstr>
      <vt:lpstr>Section 3.5 System Model</vt:lpstr>
      <vt:lpstr>Requirements Analysis Questions</vt:lpstr>
      <vt:lpstr>Assigning Responsibility </vt:lpstr>
      <vt:lpstr>Communicating about Analysis </vt:lpstr>
      <vt:lpstr>Iteration Over the Analysis Model </vt:lpstr>
      <vt:lpstr>PowerPoint Presentation</vt:lpstr>
      <vt:lpstr>Analysis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dc:title>
  <dc:creator>erdal kose</dc:creator>
  <cp:lastModifiedBy>FDU User</cp:lastModifiedBy>
  <cp:revision>71</cp:revision>
  <dcterms:created xsi:type="dcterms:W3CDTF">2014-09-19T16:49:19Z</dcterms:created>
  <dcterms:modified xsi:type="dcterms:W3CDTF">2016-02-22T18:57:43Z</dcterms:modified>
</cp:coreProperties>
</file>